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/>
          </p:cNvPr>
          <p:cNvSpPr/>
          <p:nvPr/>
        </p:nvSpPr>
        <p:spPr>
          <a:xfrm>
            <a:off x="-15875" y="0"/>
            <a:ext cx="4557713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37" r="44241" b="20589"/>
          <a:stretch>
            <a:fillRect/>
          </a:stretch>
        </p:blipFill>
        <p:spPr bwMode="auto">
          <a:xfrm>
            <a:off x="-693738" y="0"/>
            <a:ext cx="52355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>
            <a:extLst/>
          </p:cNvPr>
          <p:cNvCxnSpPr/>
          <p:nvPr userDrawn="1"/>
        </p:nvCxnSpPr>
        <p:spPr>
          <a:xfrm>
            <a:off x="1547813" y="1666875"/>
            <a:ext cx="7608887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306388"/>
            <a:ext cx="2779713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/>
          </p:cNvPr>
          <p:cNvSpPr/>
          <p:nvPr userDrawn="1"/>
        </p:nvSpPr>
        <p:spPr>
          <a:xfrm>
            <a:off x="-15875" y="6569075"/>
            <a:ext cx="9172575" cy="288925"/>
          </a:xfrm>
          <a:prstGeom prst="rect">
            <a:avLst/>
          </a:prstGeom>
          <a:solidFill>
            <a:srgbClr val="767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6D6D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3278" y="4119592"/>
            <a:ext cx="4116122" cy="452408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b="0" i="0" cap="none" spc="0" baseline="0">
                <a:solidFill>
                  <a:schemeClr val="bg1">
                    <a:lumMod val="1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057400" y="1143000"/>
            <a:ext cx="4116122" cy="2941364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algn="l">
              <a:lnSpc>
                <a:spcPct val="100000"/>
              </a:lnSpc>
              <a:defRPr sz="4000" b="0" i="0" spc="-100" baseline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93405" y="4572000"/>
            <a:ext cx="4114800" cy="6096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tabLst/>
              <a:defRPr sz="2000">
                <a:solidFill>
                  <a:schemeClr val="bg1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>
            <a:extLst/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52DED-E08D-4A51-9CBE-219875B30D55}" type="slidenum">
              <a:rPr lang="en-US" altLang="en-US">
                <a:solidFill>
                  <a:srgbClr val="D6D6D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D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97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723AB-C343-4DB4-9A82-AC6CFE8EFB15}" type="datetimeFigureOut">
              <a:rPr lang="en-US" altLang="en-US">
                <a:solidFill>
                  <a:srgbClr val="4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7/27/2022</a:t>
            </a:fld>
            <a:endParaRPr lang="en-US" altLang="en-US">
              <a:solidFill>
                <a:srgbClr val="400000"/>
              </a:solidFill>
            </a:endParaRPr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0000"/>
              </a:solidFill>
            </a:endParaRPr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2BC95A8-BDA6-4DF2-B2FB-BC5CC0CE059D}" type="slidenum">
              <a:rPr lang="en-US" altLang="en-US">
                <a:solidFill>
                  <a:srgbClr val="D6D6D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D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84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/>
          </p:cNvPr>
          <p:cNvSpPr/>
          <p:nvPr/>
        </p:nvSpPr>
        <p:spPr>
          <a:xfrm>
            <a:off x="76200" y="3498850"/>
            <a:ext cx="222250" cy="14827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" name="Straight Connector 6">
            <a:extLst/>
          </p:cNvPr>
          <p:cNvCxnSpPr/>
          <p:nvPr userDrawn="1"/>
        </p:nvCxnSpPr>
        <p:spPr>
          <a:xfrm>
            <a:off x="0" y="1666875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306388"/>
            <a:ext cx="2779713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/>
          </p:cNvPr>
          <p:cNvSpPr/>
          <p:nvPr userDrawn="1"/>
        </p:nvSpPr>
        <p:spPr>
          <a:xfrm>
            <a:off x="7877175" y="1784350"/>
            <a:ext cx="804863" cy="4819650"/>
          </a:xfrm>
          <a:prstGeom prst="rect">
            <a:avLst/>
          </a:prstGeom>
          <a:solidFill>
            <a:srgbClr val="8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/>
          </p:cNvPr>
          <p:cNvSpPr/>
          <p:nvPr userDrawn="1"/>
        </p:nvSpPr>
        <p:spPr>
          <a:xfrm>
            <a:off x="8347075" y="1752600"/>
            <a:ext cx="804863" cy="481965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/>
          </p:cNvPr>
          <p:cNvSpPr/>
          <p:nvPr userDrawn="1"/>
        </p:nvSpPr>
        <p:spPr>
          <a:xfrm>
            <a:off x="0" y="6569075"/>
            <a:ext cx="9158288" cy="288925"/>
          </a:xfrm>
          <a:prstGeom prst="rect">
            <a:avLst/>
          </a:prstGeom>
          <a:solidFill>
            <a:srgbClr val="767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6D6D0"/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114799" y="1753046"/>
            <a:ext cx="4231763" cy="481920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39631"/>
            <a:ext cx="4116122" cy="2941364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algn="l">
              <a:lnSpc>
                <a:spcPct val="100000"/>
              </a:lnSpc>
              <a:defRPr sz="4000" b="0" i="0" spc="-100" baseline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85800" y="5105400"/>
            <a:ext cx="3581400" cy="452408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b="0" i="0" cap="none" spc="0" baseline="0">
                <a:solidFill>
                  <a:schemeClr val="bg1">
                    <a:lumMod val="1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6950" y="5557808"/>
            <a:ext cx="3580250" cy="6096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tabLst/>
              <a:defRPr sz="2000">
                <a:solidFill>
                  <a:schemeClr val="bg1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Slide Number Placeholder 5">
            <a:extLst/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12827-0336-4698-81EA-1D435D33A57C}" type="slidenum">
              <a:rPr lang="en-US" altLang="en-US">
                <a:solidFill>
                  <a:srgbClr val="D6D6D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D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86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/>
          </p:cNvPr>
          <p:cNvCxnSpPr/>
          <p:nvPr userDrawn="1"/>
        </p:nvCxnSpPr>
        <p:spPr>
          <a:xfrm>
            <a:off x="0" y="3886200"/>
            <a:ext cx="9144000" cy="0"/>
          </a:xfrm>
          <a:prstGeom prst="line">
            <a:avLst/>
          </a:prstGeom>
          <a:ln w="3175">
            <a:solidFill>
              <a:srgbClr val="7676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/>
          </p:cNvPr>
          <p:cNvSpPr/>
          <p:nvPr userDrawn="1"/>
        </p:nvSpPr>
        <p:spPr>
          <a:xfrm>
            <a:off x="747713" y="3352800"/>
            <a:ext cx="7645400" cy="10668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6D6D0"/>
              </a:solidFill>
            </a:endParaRPr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306388"/>
            <a:ext cx="2779713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/>
          </p:cNvPr>
          <p:cNvSpPr/>
          <p:nvPr userDrawn="1"/>
        </p:nvSpPr>
        <p:spPr>
          <a:xfrm>
            <a:off x="0" y="6569075"/>
            <a:ext cx="9158288" cy="288925"/>
          </a:xfrm>
          <a:prstGeom prst="rect">
            <a:avLst/>
          </a:prstGeom>
          <a:solidFill>
            <a:srgbClr val="767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6D6D0"/>
              </a:solidFill>
            </a:endParaRPr>
          </a:p>
        </p:txBody>
      </p:sp>
      <p:sp>
        <p:nvSpPr>
          <p:cNvPr id="10" name="Title Placeholder 12"/>
          <p:cNvSpPr>
            <a:spLocks noGrp="1"/>
          </p:cNvSpPr>
          <p:nvPr>
            <p:ph type="title"/>
          </p:nvPr>
        </p:nvSpPr>
        <p:spPr>
          <a:xfrm>
            <a:off x="1146047" y="3532864"/>
            <a:ext cx="6854953" cy="706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200" b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333FD-E75C-46CE-B2C4-BFDC81897A8D}" type="slidenum">
              <a:rPr lang="en-US" altLang="en-US">
                <a:solidFill>
                  <a:srgbClr val="D6D6D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D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18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d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33856" y="1902500"/>
            <a:ext cx="7181469" cy="3299085"/>
          </a:xfrm>
        </p:spPr>
        <p:txBody>
          <a:bodyPr anchor="t">
            <a:normAutofit/>
          </a:bodyPr>
          <a:lstStyle>
            <a:lvl1pPr marL="285750" indent="-285750">
              <a:lnSpc>
                <a:spcPct val="100000"/>
              </a:lnSpc>
              <a:buClrTx/>
              <a:buFont typeface="Wingdings" panose="05000000000000000000" pitchFamily="2" charset="2"/>
              <a:buChar char="§"/>
              <a:defRPr sz="3200" baseline="0"/>
            </a:lvl1pPr>
            <a:lvl2pPr marL="50292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>
            <a:extLst/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91C02-5673-4DED-8AEC-8860A89D01E1}" type="slidenum">
              <a:rPr lang="en-US" altLang="en-US">
                <a:solidFill>
                  <a:srgbClr val="D6D6D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D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69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/>
          </p:cNvPr>
          <p:cNvSpPr/>
          <p:nvPr userDrawn="1"/>
        </p:nvSpPr>
        <p:spPr>
          <a:xfrm>
            <a:off x="7867650" y="1417638"/>
            <a:ext cx="804863" cy="4819650"/>
          </a:xfrm>
          <a:prstGeom prst="rect">
            <a:avLst/>
          </a:prstGeom>
          <a:solidFill>
            <a:srgbClr val="8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>
            <a:extLst/>
          </p:cNvPr>
          <p:cNvSpPr/>
          <p:nvPr userDrawn="1"/>
        </p:nvSpPr>
        <p:spPr>
          <a:xfrm>
            <a:off x="8337550" y="1417638"/>
            <a:ext cx="804863" cy="481965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" y="1417638"/>
            <a:ext cx="8337014" cy="4819338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A60DD-EEF6-40A6-AAE4-D700D6F88080}" type="slidenum">
              <a:rPr lang="en-US" altLang="en-US">
                <a:solidFill>
                  <a:srgbClr val="D6D6D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D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0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ds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 userDrawn="1"/>
        </p:nvGrpSpPr>
        <p:grpSpPr bwMode="auto">
          <a:xfrm>
            <a:off x="7300913" y="1784350"/>
            <a:ext cx="1036637" cy="3417888"/>
            <a:chOff x="7063151" y="1784404"/>
            <a:chExt cx="1273864" cy="4819338"/>
          </a:xfrm>
        </p:grpSpPr>
        <p:sp>
          <p:nvSpPr>
            <p:cNvPr id="6" name="Rectangle 5">
              <a:extLst/>
            </p:cNvPr>
            <p:cNvSpPr/>
            <p:nvPr userDrawn="1"/>
          </p:nvSpPr>
          <p:spPr>
            <a:xfrm>
              <a:off x="7063151" y="1784404"/>
              <a:ext cx="803725" cy="4819338"/>
            </a:xfrm>
            <a:prstGeom prst="rect">
              <a:avLst/>
            </a:prstGeom>
            <a:solidFill>
              <a:srgbClr val="80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>
              <a:extLst/>
            </p:cNvPr>
            <p:cNvSpPr/>
            <p:nvPr userDrawn="1"/>
          </p:nvSpPr>
          <p:spPr>
            <a:xfrm>
              <a:off x="7533290" y="1784404"/>
              <a:ext cx="803725" cy="481933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15569" y="1785079"/>
            <a:ext cx="3297161" cy="341645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413250" y="1784404"/>
            <a:ext cx="2887663" cy="3417834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E6A3D-7B48-4B35-A4EB-D2C5FD80BA2B}" type="slidenum">
              <a:rPr lang="en-US" altLang="en-US">
                <a:solidFill>
                  <a:srgbClr val="D6D6D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D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22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/>
          </p:cNvPr>
          <p:cNvSpPr/>
          <p:nvPr userDrawn="1"/>
        </p:nvSpPr>
        <p:spPr>
          <a:xfrm>
            <a:off x="427038" y="1066800"/>
            <a:ext cx="8259762" cy="4546600"/>
          </a:xfrm>
          <a:prstGeom prst="rect">
            <a:avLst/>
          </a:prstGeom>
          <a:solidFill>
            <a:srgbClr val="80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hape 2708">
            <a:extLst/>
          </p:cNvPr>
          <p:cNvSpPr/>
          <p:nvPr userDrawn="1"/>
        </p:nvSpPr>
        <p:spPr>
          <a:xfrm>
            <a:off x="8053388" y="4679950"/>
            <a:ext cx="385762" cy="385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8836" y="13888"/>
                </a:moveTo>
                <a:lnTo>
                  <a:pt x="8836" y="7712"/>
                </a:lnTo>
                <a:lnTo>
                  <a:pt x="14241" y="10800"/>
                </a:lnTo>
                <a:cubicBezTo>
                  <a:pt x="14241" y="10800"/>
                  <a:pt x="8836" y="13888"/>
                  <a:pt x="8836" y="13888"/>
                </a:cubicBezTo>
                <a:close/>
                <a:moveTo>
                  <a:pt x="15520" y="10422"/>
                </a:moveTo>
                <a:lnTo>
                  <a:pt x="15525" y="10416"/>
                </a:lnTo>
                <a:lnTo>
                  <a:pt x="15438" y="10367"/>
                </a:lnTo>
                <a:cubicBezTo>
                  <a:pt x="15425" y="10361"/>
                  <a:pt x="15414" y="10351"/>
                  <a:pt x="15401" y="10346"/>
                </a:cubicBezTo>
                <a:lnTo>
                  <a:pt x="8652" y="6489"/>
                </a:lnTo>
                <a:lnTo>
                  <a:pt x="8647" y="6495"/>
                </a:lnTo>
                <a:cubicBezTo>
                  <a:pt x="8563" y="6428"/>
                  <a:pt x="8461" y="6382"/>
                  <a:pt x="8345" y="6382"/>
                </a:cubicBezTo>
                <a:cubicBezTo>
                  <a:pt x="8075" y="6382"/>
                  <a:pt x="7855" y="6601"/>
                  <a:pt x="7855" y="6873"/>
                </a:cubicBezTo>
                <a:lnTo>
                  <a:pt x="7855" y="14727"/>
                </a:lnTo>
                <a:cubicBezTo>
                  <a:pt x="7855" y="14999"/>
                  <a:pt x="8075" y="15218"/>
                  <a:pt x="8345" y="15218"/>
                </a:cubicBezTo>
                <a:cubicBezTo>
                  <a:pt x="8461" y="15218"/>
                  <a:pt x="8563" y="15172"/>
                  <a:pt x="8647" y="15105"/>
                </a:cubicBezTo>
                <a:lnTo>
                  <a:pt x="8652" y="15111"/>
                </a:lnTo>
                <a:lnTo>
                  <a:pt x="15401" y="11254"/>
                </a:lnTo>
                <a:cubicBezTo>
                  <a:pt x="15414" y="11249"/>
                  <a:pt x="15425" y="11240"/>
                  <a:pt x="15438" y="11233"/>
                </a:cubicBezTo>
                <a:lnTo>
                  <a:pt x="15525" y="11184"/>
                </a:lnTo>
                <a:lnTo>
                  <a:pt x="15520" y="11178"/>
                </a:lnTo>
                <a:cubicBezTo>
                  <a:pt x="15632" y="11088"/>
                  <a:pt x="15709" y="10955"/>
                  <a:pt x="15709" y="10800"/>
                </a:cubicBezTo>
                <a:cubicBezTo>
                  <a:pt x="15709" y="10645"/>
                  <a:pt x="15632" y="10512"/>
                  <a:pt x="15520" y="10422"/>
                </a:cubicBezTo>
              </a:path>
            </a:pathLst>
          </a:custGeom>
          <a:solidFill>
            <a:schemeClr val="tx1"/>
          </a:solidFill>
          <a:ln w="12700">
            <a:solidFill>
              <a:schemeClr val="tx1"/>
            </a:solidFill>
            <a:miter lim="400000"/>
          </a:ln>
        </p:spPr>
        <p:txBody>
          <a:bodyPr lIns="14284" tIns="14284" rIns="14284" bIns="14284" anchor="ctr"/>
          <a:lstStyle/>
          <a:p>
            <a:pPr defTabSz="17139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Media Placeholder 2"/>
          <p:cNvSpPr>
            <a:spLocks noGrp="1"/>
          </p:cNvSpPr>
          <p:nvPr>
            <p:ph type="media" sz="quarter" idx="11"/>
          </p:nvPr>
        </p:nvSpPr>
        <p:spPr>
          <a:xfrm>
            <a:off x="627838" y="1252516"/>
            <a:ext cx="7123297" cy="3812788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media</a:t>
            </a:r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42C15-F9C5-4E31-B543-0B0C1EC222D6}" type="slidenum">
              <a:rPr lang="en-US" altLang="en-US">
                <a:solidFill>
                  <a:srgbClr val="D6D6D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D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19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/>
          </p:cNvPr>
          <p:cNvCxnSpPr/>
          <p:nvPr userDrawn="1"/>
        </p:nvCxnSpPr>
        <p:spPr>
          <a:xfrm>
            <a:off x="0" y="2716213"/>
            <a:ext cx="93884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/>
          </p:cNvPr>
          <p:cNvSpPr/>
          <p:nvPr userDrawn="1"/>
        </p:nvSpPr>
        <p:spPr>
          <a:xfrm>
            <a:off x="747713" y="1901825"/>
            <a:ext cx="7645400" cy="18161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6D6D0"/>
              </a:solidFill>
            </a:endParaRPr>
          </a:p>
        </p:txBody>
      </p:sp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306388"/>
            <a:ext cx="2779713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Placeholder 12"/>
          <p:cNvSpPr>
            <a:spLocks noGrp="1"/>
          </p:cNvSpPr>
          <p:nvPr>
            <p:ph type="title"/>
          </p:nvPr>
        </p:nvSpPr>
        <p:spPr>
          <a:xfrm>
            <a:off x="1146047" y="2362733"/>
            <a:ext cx="7169277" cy="706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338261" y="4179223"/>
            <a:ext cx="6977063" cy="2019300"/>
          </a:xfrm>
        </p:spPr>
        <p:txBody>
          <a:bodyPr/>
          <a:lstStyle>
            <a:lvl1pPr marL="0" indent="0">
              <a:buNone/>
              <a:defRPr sz="3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7730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9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/>
          </p:cNvPr>
          <p:cNvSpPr/>
          <p:nvPr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767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6D6D0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0263" y="1768475"/>
            <a:ext cx="7485062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Slide Number Placeholder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235950" y="6556375"/>
            <a:ext cx="906463" cy="301625"/>
          </a:xfrm>
          <a:prstGeom prst="rect">
            <a:avLst/>
          </a:prstGeom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94061D-C40E-467B-9C92-073B7DD7AEA8}" type="slidenum">
              <a:rPr lang="en-US" altLang="en-US">
                <a:solidFill>
                  <a:srgbClr val="D6D6D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D6D6D0"/>
              </a:solidFill>
            </a:endParaRPr>
          </a:p>
        </p:txBody>
      </p:sp>
      <p:pic>
        <p:nvPicPr>
          <p:cNvPr id="1029" name="Picture 1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02313"/>
            <a:ext cx="1689100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3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 spc="-60">
          <a:solidFill>
            <a:srgbClr val="800000"/>
          </a:solidFill>
          <a:latin typeface="Arial" charset="0"/>
          <a:ea typeface="Arial" charset="0"/>
          <a:cs typeface="Arial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  <a:cs typeface="Arial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Wingdings" pitchFamily="2" charset="2"/>
        <a:buChar char="§"/>
        <a:defRPr sz="3200" kern="1200">
          <a:solidFill>
            <a:srgbClr val="171714"/>
          </a:solidFill>
          <a:latin typeface="Arial" charset="0"/>
          <a:ea typeface="Arial" charset="0"/>
          <a:cs typeface="Arial" charset="0"/>
        </a:defRPr>
      </a:lvl1pPr>
      <a:lvl2pPr marL="685800" indent="-182563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Font typeface="Wingdings" pitchFamily="2" charset="2"/>
        <a:buChar char="§"/>
        <a:defRPr sz="2800" kern="1200">
          <a:solidFill>
            <a:srgbClr val="171714"/>
          </a:solidFill>
          <a:latin typeface="Arial" charset="0"/>
          <a:ea typeface="Arial" charset="0"/>
          <a:cs typeface="Arial" charset="0"/>
        </a:defRPr>
      </a:lvl2pPr>
      <a:lvl3pPr marL="1143000" indent="-182563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Font typeface="Wingdings" pitchFamily="2" charset="2"/>
        <a:buChar char="§"/>
        <a:defRPr sz="2800" kern="1200">
          <a:solidFill>
            <a:srgbClr val="171714"/>
          </a:solidFill>
          <a:latin typeface="Arial" charset="0"/>
          <a:ea typeface="Arial" charset="0"/>
          <a:cs typeface="Arial" charset="0"/>
        </a:defRPr>
      </a:lvl3pPr>
      <a:lvl4pPr marL="1600200" indent="-182563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Font typeface="Wingdings" pitchFamily="2" charset="2"/>
        <a:buChar char="§"/>
        <a:defRPr sz="2800" kern="1200">
          <a:solidFill>
            <a:srgbClr val="171714"/>
          </a:solidFill>
          <a:latin typeface="Arial" charset="0"/>
          <a:ea typeface="Arial" charset="0"/>
          <a:cs typeface="Arial" charset="0"/>
        </a:defRPr>
      </a:lvl4pPr>
      <a:lvl5pPr marL="2057400" indent="-182563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Font typeface="Wingdings" pitchFamily="2" charset="2"/>
        <a:buChar char="§"/>
        <a:defRPr sz="2800" kern="1200">
          <a:solidFill>
            <a:srgbClr val="171714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Firm Faculty Coaching Topics</a:t>
            </a:r>
            <a:endParaRPr lang="en-US" dirty="0"/>
          </a:p>
        </p:txBody>
      </p:sp>
      <p:sp>
        <p:nvSpPr>
          <p:cNvPr id="20173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81000" y="1066800"/>
            <a:ext cx="25908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1200" b="1" u="sng" dirty="0" smtClean="0"/>
              <a:t>PGY1 year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en-US" sz="1200" dirty="0" smtClean="0"/>
              <a:t>Explaining clinical plan to patient (Direct observation)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en-US" sz="1200" dirty="0" smtClean="0"/>
              <a:t>Result note/Telephone note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en-US" sz="1200" dirty="0" err="1" smtClean="0"/>
              <a:t>MyChart</a:t>
            </a:r>
            <a:r>
              <a:rPr lang="en-US" altLang="en-US" sz="1200" dirty="0" smtClean="0"/>
              <a:t> response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en-US" sz="1200" dirty="0" smtClean="0"/>
              <a:t>Create Quick Action for Patient Message and Result Release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en-US" sz="1200" dirty="0" smtClean="0"/>
              <a:t>Ordering basic labs and health maintenance  (BPA, </a:t>
            </a:r>
            <a:r>
              <a:rPr lang="en-US" altLang="en-US" sz="1200" dirty="0" err="1" smtClean="0"/>
              <a:t>smartsets</a:t>
            </a:r>
            <a:r>
              <a:rPr lang="en-US" altLang="en-US" sz="1200" dirty="0" smtClean="0"/>
              <a:t>. lab favorites)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en-US" sz="1200" dirty="0" smtClean="0"/>
              <a:t>Managing paperwork for themselves and trio </a:t>
            </a:r>
            <a:r>
              <a:rPr lang="en-US" altLang="en-US" sz="1200" dirty="0" smtClean="0"/>
              <a:t>(trio </a:t>
            </a:r>
            <a:r>
              <a:rPr lang="en-US" altLang="en-US" sz="1200" dirty="0" smtClean="0"/>
              <a:t>plan for </a:t>
            </a:r>
            <a:r>
              <a:rPr lang="en-US" altLang="en-US" sz="1200" dirty="0" err="1" smtClean="0"/>
              <a:t>inpt</a:t>
            </a:r>
            <a:r>
              <a:rPr lang="en-US" altLang="en-US" sz="1200" dirty="0" smtClean="0"/>
              <a:t>/vacation </a:t>
            </a:r>
            <a:r>
              <a:rPr lang="en-US" altLang="en-US" sz="1200" dirty="0" err="1" smtClean="0"/>
              <a:t>etc</a:t>
            </a:r>
            <a:r>
              <a:rPr lang="en-US" altLang="en-US" sz="1200" dirty="0" smtClean="0"/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en-US" sz="1200" dirty="0" smtClean="0"/>
              <a:t>Completing notes in timely fashion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en-US" sz="1200" dirty="0"/>
              <a:t>FMLA paperwork (in EPIC communication tab or picture in media tab</a:t>
            </a:r>
            <a:r>
              <a:rPr lang="en-US" altLang="en-US" sz="1200" dirty="0" smtClean="0"/>
              <a:t>)</a:t>
            </a:r>
          </a:p>
          <a:p>
            <a:endParaRPr lang="en-US" altLang="en-US" sz="1200" dirty="0" smtClean="0"/>
          </a:p>
        </p:txBody>
      </p:sp>
      <p:sp>
        <p:nvSpPr>
          <p:cNvPr id="201732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 sz="3200">
                <a:solidFill>
                  <a:srgbClr val="171714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02DF1306-8429-41AF-B93C-069B8A692B35}" type="slidenum">
              <a:rPr lang="en-US" altLang="en-US" sz="1000" smtClean="0">
                <a:solidFill>
                  <a:srgbClr val="D6D6D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000" smtClean="0">
              <a:solidFill>
                <a:srgbClr val="D6D6D0"/>
              </a:solidFill>
            </a:endParaRPr>
          </a:p>
        </p:txBody>
      </p:sp>
      <p:sp>
        <p:nvSpPr>
          <p:cNvPr id="201733" name="Text Placeholder 2"/>
          <p:cNvSpPr txBox="1">
            <a:spLocks/>
          </p:cNvSpPr>
          <p:nvPr/>
        </p:nvSpPr>
        <p:spPr bwMode="auto">
          <a:xfrm>
            <a:off x="3352800" y="1065213"/>
            <a:ext cx="2590800" cy="480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 sz="3200">
                <a:solidFill>
                  <a:srgbClr val="171714"/>
                </a:solidFill>
                <a:latin typeface="Arial" charset="0"/>
                <a:cs typeface="Arial" charset="0"/>
              </a:defRPr>
            </a:lvl1pPr>
            <a:lvl2pPr marL="501650" indent="-182563" eaLnBrk="0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2pPr>
            <a:lvl3pPr marL="1143000" indent="-182563" eaLnBrk="0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3pPr>
            <a:lvl4pPr marL="1600200" indent="-182563" eaLnBrk="0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4pPr>
            <a:lvl5pPr marL="2057400" indent="-182563" eaLnBrk="0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5pPr>
            <a:lvl6pPr marL="2514600" indent="-182563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6pPr>
            <a:lvl7pPr marL="2971800" indent="-182563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7pPr>
            <a:lvl8pPr marL="3429000" indent="-182563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8pPr>
            <a:lvl9pPr marL="3886200" indent="-182563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9pPr>
          </a:lstStyle>
          <a:p>
            <a:pPr marL="0" indent="0" fontAlgn="base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en-US" sz="1200" b="1" u="sng" dirty="0"/>
              <a:t>PGY2 year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/>
              <a:t>PCG resources – SW, BMED, Pharmacists, </a:t>
            </a:r>
            <a:r>
              <a:rPr lang="en-US" altLang="en-US" sz="1200" dirty="0" err="1"/>
              <a:t>etc</a:t>
            </a:r>
            <a:r>
              <a:rPr lang="en-US" altLang="en-US" sz="1200" dirty="0"/>
              <a:t> </a:t>
            </a:r>
            <a:r>
              <a:rPr lang="en-US" altLang="en-US" sz="1200" dirty="0" smtClean="0"/>
              <a:t>(define </a:t>
            </a:r>
            <a:r>
              <a:rPr lang="en-US" altLang="en-US" sz="1200" dirty="0"/>
              <a:t>clinic staff roles</a:t>
            </a:r>
            <a:r>
              <a:rPr lang="en-US" altLang="en-US" sz="1200" dirty="0" smtClean="0"/>
              <a:t>)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/>
              <a:t>Counseling patient on lifestyle change (</a:t>
            </a:r>
            <a:r>
              <a:rPr lang="en-US" altLang="en-US" sz="1200" dirty="0" err="1"/>
              <a:t>tob</a:t>
            </a:r>
            <a:r>
              <a:rPr lang="en-US" altLang="en-US" sz="1200" dirty="0"/>
              <a:t>, diet, </a:t>
            </a:r>
            <a:r>
              <a:rPr lang="en-US" altLang="en-US" sz="1200" dirty="0" err="1"/>
              <a:t>etc</a:t>
            </a:r>
            <a:r>
              <a:rPr lang="en-US" altLang="en-US" sz="1200" dirty="0" smtClean="0"/>
              <a:t>)</a:t>
            </a:r>
            <a:endParaRPr lang="en-US" altLang="en-US" sz="1200" dirty="0"/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/>
              <a:t>Managing High Risk patients in clinic </a:t>
            </a:r>
            <a:r>
              <a:rPr lang="en-US" altLang="en-US" sz="1200" dirty="0" smtClean="0"/>
              <a:t>(EPIC </a:t>
            </a:r>
            <a:r>
              <a:rPr lang="en-US" altLang="en-US" sz="1200" dirty="0"/>
              <a:t>list)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/>
              <a:t>Managing Legatee patients - Refill meds/paperwork/clinical questions for legatee patients prior to seeing them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/>
              <a:t>Managing schedule – looking for open spots and seeing who needs to be seen at the beginning of every +2 block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 smtClean="0"/>
              <a:t>Writing </a:t>
            </a:r>
            <a:r>
              <a:rPr lang="en-US" altLang="en-US" sz="1200" dirty="0"/>
              <a:t>a letter in EPIC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/>
              <a:t>Alternating between problem list/visit diagnoses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/>
              <a:t>Annual Wellness Visits/Advanced Care Planning</a:t>
            </a:r>
          </a:p>
        </p:txBody>
      </p:sp>
      <p:sp>
        <p:nvSpPr>
          <p:cNvPr id="201734" name="Text Placeholder 2"/>
          <p:cNvSpPr txBox="1">
            <a:spLocks/>
          </p:cNvSpPr>
          <p:nvPr/>
        </p:nvSpPr>
        <p:spPr bwMode="auto">
          <a:xfrm>
            <a:off x="6234545" y="1065213"/>
            <a:ext cx="2743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 sz="3200">
                <a:solidFill>
                  <a:srgbClr val="171714"/>
                </a:solidFill>
                <a:latin typeface="Arial" charset="0"/>
                <a:cs typeface="Arial" charset="0"/>
              </a:defRPr>
            </a:lvl1pPr>
            <a:lvl2pPr marL="501650" indent="-182563" eaLnBrk="0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2pPr>
            <a:lvl3pPr marL="1143000" indent="-182563" eaLnBrk="0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3pPr>
            <a:lvl4pPr marL="1600200" indent="-182563" eaLnBrk="0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4pPr>
            <a:lvl5pPr marL="2057400" indent="-182563" eaLnBrk="0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5pPr>
            <a:lvl6pPr marL="2514600" indent="-182563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6pPr>
            <a:lvl7pPr marL="2971800" indent="-182563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7pPr>
            <a:lvl8pPr marL="3429000" indent="-182563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8pPr>
            <a:lvl9pPr marL="3886200" indent="-182563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9pPr>
          </a:lstStyle>
          <a:p>
            <a:pPr marL="0" indent="0" fontAlgn="base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en-US" sz="1200" b="1" u="sng" dirty="0"/>
              <a:t>PGY3 year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/>
              <a:t>Epic Health Planet Quality data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/>
              <a:t>Sending mass letter to patients in need of health maintenance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/>
              <a:t>Basic Billing </a:t>
            </a:r>
            <a:r>
              <a:rPr lang="en-US" altLang="en-US" sz="1200" dirty="0" smtClean="0"/>
              <a:t>(Medical </a:t>
            </a:r>
            <a:r>
              <a:rPr lang="en-US" altLang="en-US" sz="1200" dirty="0"/>
              <a:t>Decision Making vs Time Based billing)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/>
              <a:t>Time delay messages/ Managing challenging patient messages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/>
              <a:t>Telehealth visit review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/>
              <a:t>Transitional Care Management visits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/>
              <a:t>Cleaning up patient panel </a:t>
            </a:r>
            <a:r>
              <a:rPr lang="en-US" altLang="en-US" sz="1200" dirty="0" smtClean="0"/>
              <a:t>(Epic </a:t>
            </a:r>
            <a:r>
              <a:rPr lang="en-US" altLang="en-US" sz="1200" dirty="0"/>
              <a:t>Healthy Planet, removing names of never seen, not seen recently)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/>
              <a:t>Engaging with clinic transition – completing transition letters, reviewing patient list for letters</a:t>
            </a:r>
          </a:p>
        </p:txBody>
      </p:sp>
    </p:spTree>
    <p:extLst>
      <p:ext uri="{BB962C8B-B14F-4D97-AF65-F5344CB8AC3E}">
        <p14:creationId xmlns:p14="http://schemas.microsoft.com/office/powerpoint/2010/main" val="3409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hicago_Medicine_Powerpoint_template">
  <a:themeElements>
    <a:clrScheme name="UCM_colors">
      <a:dk1>
        <a:srgbClr val="400000"/>
      </a:dk1>
      <a:lt1>
        <a:srgbClr val="D6D6D0"/>
      </a:lt1>
      <a:dk2>
        <a:srgbClr val="FFFFFF"/>
      </a:dk2>
      <a:lt2>
        <a:srgbClr val="FFFFFF"/>
      </a:lt2>
      <a:accent1>
        <a:srgbClr val="767676"/>
      </a:accent1>
      <a:accent2>
        <a:srgbClr val="F8A429"/>
      </a:accent2>
      <a:accent3>
        <a:srgbClr val="155F83"/>
      </a:accent3>
      <a:accent4>
        <a:srgbClr val="CFE6F0"/>
      </a:accent4>
      <a:accent5>
        <a:srgbClr val="BA7B76"/>
      </a:accent5>
      <a:accent6>
        <a:srgbClr val="91AB5A"/>
      </a:accent6>
      <a:hlink>
        <a:srgbClr val="5B96AD"/>
      </a:hlink>
      <a:folHlink>
        <a:srgbClr val="725663"/>
      </a:folHlink>
    </a:clrScheme>
    <a:fontScheme name="UChicago Medicin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4287</TotalTime>
  <Words>242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Gill Sans</vt:lpstr>
      <vt:lpstr>Wingdings</vt:lpstr>
      <vt:lpstr>Wingdings 2</vt:lpstr>
      <vt:lpstr>UChicago_Medicine_Powerpoint_template</vt:lpstr>
      <vt:lpstr>Firm Faculty Coaching Topics</vt:lpstr>
    </vt:vector>
  </TitlesOfParts>
  <Company>University of Chicago Medicine &amp; Biological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Firm Faculty Coaching Topics</dc:title>
  <dc:creator>Oyler, Julie [BSD] - MED</dc:creator>
  <cp:lastModifiedBy>He, Lauren [BSD] - MED</cp:lastModifiedBy>
  <cp:revision>5</cp:revision>
  <dcterms:created xsi:type="dcterms:W3CDTF">2022-06-09T17:50:40Z</dcterms:created>
  <dcterms:modified xsi:type="dcterms:W3CDTF">2022-07-27T20:32:38Z</dcterms:modified>
</cp:coreProperties>
</file>