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FCEB5-9717-4CA3-BDF3-A6F565E8BE79}" v="180" dt="2022-07-08T13:30:17.3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3539" autoAdjust="0"/>
  </p:normalViewPr>
  <p:slideViewPr>
    <p:cSldViewPr>
      <p:cViewPr varScale="1">
        <p:scale>
          <a:sx n="115" d="100"/>
          <a:sy n="115" d="100"/>
        </p:scale>
        <p:origin x="144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5875" y="0"/>
            <a:ext cx="4557713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37" r="44241" b="20589"/>
          <a:stretch>
            <a:fillRect/>
          </a:stretch>
        </p:blipFill>
        <p:spPr bwMode="auto">
          <a:xfrm>
            <a:off x="-693738" y="0"/>
            <a:ext cx="52355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547813" y="1666875"/>
            <a:ext cx="7608887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-15875" y="6569075"/>
            <a:ext cx="9172575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3278" y="4119592"/>
            <a:ext cx="4116122" cy="452408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0" i="0" cap="none" spc="0" baseline="0">
                <a:solidFill>
                  <a:schemeClr val="bg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2057400" y="1143000"/>
            <a:ext cx="4116122" cy="2941364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algn="l">
              <a:lnSpc>
                <a:spcPct val="100000"/>
              </a:lnSpc>
              <a:defRPr sz="4000" b="0" i="0" spc="-100" baseline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93405" y="4572000"/>
            <a:ext cx="4114800" cy="609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000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52DED-E08D-4A51-9CBE-219875B30D55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75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B723AB-C343-4DB4-9A82-AC6CFE8EFB15}" type="datetimeFigureOut">
              <a:rPr lang="en-US" altLang="en-US">
                <a:solidFill>
                  <a:srgbClr val="4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7/21/22</a:t>
            </a:fld>
            <a:endParaRPr lang="en-US" altLang="en-US">
              <a:solidFill>
                <a:srgbClr val="4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4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2BC95A8-BDA6-4DF2-B2FB-BC5CC0CE059D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84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3498850"/>
            <a:ext cx="222250" cy="1482725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" name="Straight Connector 6"/>
          <p:cNvCxnSpPr/>
          <p:nvPr userDrawn="1"/>
        </p:nvCxnSpPr>
        <p:spPr>
          <a:xfrm>
            <a:off x="0" y="1666875"/>
            <a:ext cx="914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7877175" y="1784350"/>
            <a:ext cx="804863" cy="4819650"/>
          </a:xfrm>
          <a:prstGeom prst="rect">
            <a:avLst/>
          </a:prstGeom>
          <a:solidFill>
            <a:srgbClr val="8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 userDrawn="1"/>
        </p:nvSpPr>
        <p:spPr>
          <a:xfrm>
            <a:off x="8347075" y="1752600"/>
            <a:ext cx="804863" cy="48196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0" y="6569075"/>
            <a:ext cx="9158288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114799" y="1753046"/>
            <a:ext cx="4231763" cy="4819203"/>
          </a:xfrm>
          <a:solidFill>
            <a:schemeClr val="bg1">
              <a:lumMod val="85000"/>
            </a:schemeClr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39631"/>
            <a:ext cx="4116122" cy="2941364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algn="l">
              <a:lnSpc>
                <a:spcPct val="100000"/>
              </a:lnSpc>
              <a:defRPr sz="4000" b="0" i="0" spc="-100" baseline="0">
                <a:solidFill>
                  <a:srgbClr val="8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85800" y="5105400"/>
            <a:ext cx="3581400" cy="452408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b="0" i="0" cap="none" spc="0" baseline="0">
                <a:solidFill>
                  <a:schemeClr val="bg1">
                    <a:lumMod val="1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86950" y="5557808"/>
            <a:ext cx="3580250" cy="609600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2000">
                <a:solidFill>
                  <a:schemeClr val="bg1">
                    <a:lumMod val="1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12827-0336-4698-81EA-1D435D33A57C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6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3886200"/>
            <a:ext cx="9144000" cy="0"/>
          </a:xfrm>
          <a:prstGeom prst="line">
            <a:avLst/>
          </a:prstGeom>
          <a:ln w="3175">
            <a:solidFill>
              <a:srgbClr val="76767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747713" y="3352800"/>
            <a:ext cx="7645400" cy="10668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6569075"/>
            <a:ext cx="9158288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10" name="Title Placeholder 12"/>
          <p:cNvSpPr>
            <a:spLocks noGrp="1"/>
          </p:cNvSpPr>
          <p:nvPr>
            <p:ph type="title"/>
          </p:nvPr>
        </p:nvSpPr>
        <p:spPr>
          <a:xfrm>
            <a:off x="1146047" y="3532864"/>
            <a:ext cx="6854953" cy="70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200" b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33FD-E75C-46CE-B2C4-BFDC81897A8D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18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ds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33856" y="1902500"/>
            <a:ext cx="7181469" cy="3299085"/>
          </a:xfrm>
        </p:spPr>
        <p:txBody>
          <a:bodyPr anchor="t">
            <a:normAutofit/>
          </a:bodyPr>
          <a:lstStyle>
            <a:lvl1pPr marL="285750" indent="-285750">
              <a:lnSpc>
                <a:spcPct val="100000"/>
              </a:lnSpc>
              <a:buClrTx/>
              <a:buFont typeface="Wingdings" panose="05000000000000000000" pitchFamily="2" charset="2"/>
              <a:buChar char="§"/>
              <a:defRPr sz="3200" baseline="0"/>
            </a:lvl1pPr>
            <a:lvl2pPr marL="50292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1C02-5673-4DED-8AEC-8860A89D01E1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69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7867650" y="1417638"/>
            <a:ext cx="804863" cy="4819650"/>
          </a:xfrm>
          <a:prstGeom prst="rect">
            <a:avLst/>
          </a:prstGeom>
          <a:solidFill>
            <a:srgbClr val="8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 userDrawn="1"/>
        </p:nvSpPr>
        <p:spPr>
          <a:xfrm>
            <a:off x="8337550" y="1417638"/>
            <a:ext cx="804863" cy="481965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" y="1417638"/>
            <a:ext cx="8337014" cy="4819338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A60DD-EEF6-40A6-AAE4-D700D6F88080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0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ds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 userDrawn="1"/>
        </p:nvGrpSpPr>
        <p:grpSpPr bwMode="auto">
          <a:xfrm>
            <a:off x="7300913" y="1784350"/>
            <a:ext cx="1036637" cy="3417888"/>
            <a:chOff x="7063151" y="1784404"/>
            <a:chExt cx="1273864" cy="4819338"/>
          </a:xfrm>
        </p:grpSpPr>
        <p:sp>
          <p:nvSpPr>
            <p:cNvPr id="6" name="Rectangle 5"/>
            <p:cNvSpPr/>
            <p:nvPr userDrawn="1"/>
          </p:nvSpPr>
          <p:spPr>
            <a:xfrm>
              <a:off x="7063151" y="1784404"/>
              <a:ext cx="803725" cy="4819338"/>
            </a:xfrm>
            <a:prstGeom prst="rect">
              <a:avLst/>
            </a:prstGeom>
            <a:solidFill>
              <a:srgbClr val="80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 userDrawn="1"/>
          </p:nvSpPr>
          <p:spPr>
            <a:xfrm>
              <a:off x="7533290" y="1784404"/>
              <a:ext cx="803725" cy="481933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15569" y="1785079"/>
            <a:ext cx="3297161" cy="341645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413250" y="1784404"/>
            <a:ext cx="2887663" cy="3417834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2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6A3D-7B48-4B35-A4EB-D2C5FD80BA2B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22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27038" y="1066800"/>
            <a:ext cx="8259762" cy="4546600"/>
          </a:xfrm>
          <a:prstGeom prst="rect">
            <a:avLst/>
          </a:prstGeom>
          <a:solidFill>
            <a:srgbClr val="80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hape 2708"/>
          <p:cNvSpPr/>
          <p:nvPr userDrawn="1"/>
        </p:nvSpPr>
        <p:spPr>
          <a:xfrm>
            <a:off x="8053388" y="4679950"/>
            <a:ext cx="385762" cy="385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8" y="20618"/>
                  <a:pt x="982" y="16222"/>
                  <a:pt x="982" y="10800"/>
                </a:cubicBezTo>
                <a:cubicBezTo>
                  <a:pt x="982" y="5377"/>
                  <a:pt x="5378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6222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6" y="0"/>
                  <a:pt x="0" y="4835"/>
                  <a:pt x="0" y="10800"/>
                </a:cubicBezTo>
                <a:cubicBezTo>
                  <a:pt x="0" y="16765"/>
                  <a:pt x="4836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moveTo>
                  <a:pt x="8836" y="13888"/>
                </a:moveTo>
                <a:lnTo>
                  <a:pt x="8836" y="7712"/>
                </a:lnTo>
                <a:lnTo>
                  <a:pt x="14241" y="10800"/>
                </a:lnTo>
                <a:cubicBezTo>
                  <a:pt x="14241" y="10800"/>
                  <a:pt x="8836" y="13888"/>
                  <a:pt x="8836" y="13888"/>
                </a:cubicBezTo>
                <a:close/>
                <a:moveTo>
                  <a:pt x="15520" y="10422"/>
                </a:moveTo>
                <a:lnTo>
                  <a:pt x="15525" y="10416"/>
                </a:lnTo>
                <a:lnTo>
                  <a:pt x="15438" y="10367"/>
                </a:lnTo>
                <a:cubicBezTo>
                  <a:pt x="15425" y="10361"/>
                  <a:pt x="15414" y="10351"/>
                  <a:pt x="15401" y="10346"/>
                </a:cubicBezTo>
                <a:lnTo>
                  <a:pt x="8652" y="6489"/>
                </a:lnTo>
                <a:lnTo>
                  <a:pt x="8647" y="6495"/>
                </a:lnTo>
                <a:cubicBezTo>
                  <a:pt x="8563" y="6428"/>
                  <a:pt x="8461" y="6382"/>
                  <a:pt x="8345" y="6382"/>
                </a:cubicBezTo>
                <a:cubicBezTo>
                  <a:pt x="8075" y="6382"/>
                  <a:pt x="7855" y="6601"/>
                  <a:pt x="7855" y="6873"/>
                </a:cubicBezTo>
                <a:lnTo>
                  <a:pt x="7855" y="14727"/>
                </a:lnTo>
                <a:cubicBezTo>
                  <a:pt x="7855" y="14999"/>
                  <a:pt x="8075" y="15218"/>
                  <a:pt x="8345" y="15218"/>
                </a:cubicBezTo>
                <a:cubicBezTo>
                  <a:pt x="8461" y="15218"/>
                  <a:pt x="8563" y="15172"/>
                  <a:pt x="8647" y="15105"/>
                </a:cubicBezTo>
                <a:lnTo>
                  <a:pt x="8652" y="15111"/>
                </a:lnTo>
                <a:lnTo>
                  <a:pt x="15401" y="11254"/>
                </a:lnTo>
                <a:cubicBezTo>
                  <a:pt x="15414" y="11249"/>
                  <a:pt x="15425" y="11240"/>
                  <a:pt x="15438" y="11233"/>
                </a:cubicBezTo>
                <a:lnTo>
                  <a:pt x="15525" y="11184"/>
                </a:lnTo>
                <a:lnTo>
                  <a:pt x="15520" y="11178"/>
                </a:lnTo>
                <a:cubicBezTo>
                  <a:pt x="15632" y="11088"/>
                  <a:pt x="15709" y="10955"/>
                  <a:pt x="15709" y="10800"/>
                </a:cubicBezTo>
                <a:cubicBezTo>
                  <a:pt x="15709" y="10645"/>
                  <a:pt x="15632" y="10512"/>
                  <a:pt x="15520" y="10422"/>
                </a:cubicBezTo>
              </a:path>
            </a:pathLst>
          </a:custGeom>
          <a:solidFill>
            <a:schemeClr val="tx1"/>
          </a:solidFill>
          <a:ln w="12700">
            <a:solidFill>
              <a:schemeClr val="tx1"/>
            </a:solidFill>
            <a:miter lim="400000"/>
          </a:ln>
        </p:spPr>
        <p:txBody>
          <a:bodyPr lIns="14284" tIns="14284" rIns="14284" bIns="14284" anchor="ctr"/>
          <a:lstStyle/>
          <a:p>
            <a:pPr defTabSz="171399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125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Media Placeholder 2"/>
          <p:cNvSpPr>
            <a:spLocks noGrp="1"/>
          </p:cNvSpPr>
          <p:nvPr>
            <p:ph type="media" sz="quarter" idx="11"/>
          </p:nvPr>
        </p:nvSpPr>
        <p:spPr>
          <a:xfrm>
            <a:off x="627838" y="1252516"/>
            <a:ext cx="7123297" cy="3812788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media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42C15-F9C5-4E31-B543-0B0C1EC222D6}" type="slidenum">
              <a:rPr lang="en-US" altLang="en-US">
                <a:solidFill>
                  <a:srgbClr val="D6D6D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19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2716213"/>
            <a:ext cx="93884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 userDrawn="1"/>
        </p:nvSpPr>
        <p:spPr>
          <a:xfrm>
            <a:off x="747713" y="1901825"/>
            <a:ext cx="7645400" cy="18161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pic>
        <p:nvPicPr>
          <p:cNvPr id="6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475" y="306388"/>
            <a:ext cx="2779713" cy="136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Placeholder 12"/>
          <p:cNvSpPr>
            <a:spLocks noGrp="1"/>
          </p:cNvSpPr>
          <p:nvPr>
            <p:ph type="title"/>
          </p:nvPr>
        </p:nvSpPr>
        <p:spPr>
          <a:xfrm>
            <a:off x="1146047" y="2362733"/>
            <a:ext cx="7169277" cy="70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338261" y="4179223"/>
            <a:ext cx="6977063" cy="2019300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97730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19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7676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D6D6D0"/>
              </a:solidFill>
            </a:endParaRP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0263" y="1768475"/>
            <a:ext cx="7485062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5950" y="6556375"/>
            <a:ext cx="906463" cy="301625"/>
          </a:xfrm>
          <a:prstGeom prst="rect">
            <a:avLst/>
          </a:prstGeom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94061D-C40E-467B-9C92-073B7DD7AEA8}" type="slidenum">
              <a:rPr lang="en-US" altLang="en-US">
                <a:solidFill>
                  <a:srgbClr val="D6D6D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D6D6D0"/>
              </a:solidFill>
            </a:endParaRP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802313"/>
            <a:ext cx="1689100" cy="82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3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 spc="-60">
          <a:solidFill>
            <a:srgbClr val="800000"/>
          </a:solidFill>
          <a:latin typeface="Arial" charset="0"/>
          <a:ea typeface="Arial" charset="0"/>
          <a:cs typeface="Arial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Arial" charset="0"/>
          <a:cs typeface="Arial" charset="0"/>
        </a:defRPr>
      </a:lvl9pPr>
    </p:titleStyle>
    <p:bodyStyle>
      <a:lvl1pPr marL="182563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Font typeface="Wingdings" pitchFamily="2" charset="2"/>
        <a:buChar char="§"/>
        <a:defRPr sz="32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1pPr>
      <a:lvl2pPr marL="6858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2pPr>
      <a:lvl3pPr marL="11430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3pPr>
      <a:lvl4pPr marL="16002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4pPr>
      <a:lvl5pPr marL="2057400" indent="-182563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Font typeface="Wingdings" pitchFamily="2" charset="2"/>
        <a:buChar char="§"/>
        <a:defRPr sz="2800" kern="1200">
          <a:solidFill>
            <a:srgbClr val="171714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uchicago.medhub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Firm Faculty Coaching Topic PGY1 #1</a:t>
            </a:r>
          </a:p>
        </p:txBody>
      </p:sp>
      <p:sp>
        <p:nvSpPr>
          <p:cNvPr id="2017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47138" y="805692"/>
            <a:ext cx="8305800" cy="5366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200" b="1" u="sng" dirty="0"/>
              <a:t>Explaining clinical plan to patient (Direct observation) – Med Hub Computer app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After resident discusses plan with faculty in the resident work room, attending returns to the patient room to watch the resident explain the clinical plan to the patient.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Use the </a:t>
            </a:r>
            <a:r>
              <a:rPr lang="en-US" altLang="en-US" sz="1200" dirty="0" err="1"/>
              <a:t>MedHub</a:t>
            </a:r>
            <a:r>
              <a:rPr lang="en-US" altLang="en-US" sz="1200" dirty="0"/>
              <a:t> app on a COMPUTER to complete the Direct Observation evaluation. (</a:t>
            </a:r>
            <a:r>
              <a:rPr lang="en-US" altLang="en-US" sz="1200" dirty="0">
                <a:hlinkClick r:id="rId2"/>
              </a:rPr>
              <a:t>www.Uchicago.MedHub.com</a:t>
            </a:r>
            <a:r>
              <a:rPr lang="en-US" altLang="en-US" sz="1200" dirty="0"/>
              <a:t>). Login using </a:t>
            </a:r>
            <a:r>
              <a:rPr lang="en-US" altLang="en-US" sz="1200" dirty="0" err="1"/>
              <a:t>CNETiD</a:t>
            </a:r>
            <a:r>
              <a:rPr lang="en-US" altLang="en-US" sz="1200" dirty="0"/>
              <a:t>. At the TOP of screen, chose EVALUATIONS. At the TOP of Evaluations Screen, chose INITIATE PERFORMANCE EVALUATION OF RESIDENT</a:t>
            </a:r>
          </a:p>
          <a:p>
            <a:pPr marL="228600" indent="-228600">
              <a:buFont typeface="+mj-lt"/>
              <a:buAutoNum type="arabicPeriod"/>
            </a:pPr>
            <a:endParaRPr lang="en-US" altLang="en-US" sz="1200" dirty="0"/>
          </a:p>
          <a:p>
            <a:pPr marL="228600" indent="-228600">
              <a:buFont typeface="+mj-lt"/>
              <a:buAutoNum type="arabicPeriod"/>
            </a:pPr>
            <a:endParaRPr lang="en-US" altLang="en-US" sz="1200" dirty="0"/>
          </a:p>
          <a:p>
            <a:pPr marL="228600" indent="-228600">
              <a:buFont typeface="+mj-lt"/>
              <a:buAutoNum type="arabicPeriod"/>
            </a:pPr>
            <a:endParaRPr lang="en-US" altLang="en-US" sz="1200" dirty="0"/>
          </a:p>
          <a:p>
            <a:pPr marL="228600" indent="-228600">
              <a:buFont typeface="+mj-lt"/>
              <a:buAutoNum type="arabicPeriod"/>
            </a:pPr>
            <a:endParaRPr lang="en-US" altLang="en-US" sz="1200" dirty="0"/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Chose resident and INPATIENT DIRECT OBSERVATION, 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Complete evaluation and SUBMIT</a:t>
            </a:r>
          </a:p>
          <a:p>
            <a:pPr marL="228600" indent="-228600">
              <a:buFont typeface="+mj-lt"/>
              <a:buAutoNum type="arabicPeriod"/>
            </a:pPr>
            <a:endParaRPr lang="en-US" altLang="en-US" sz="1200" dirty="0"/>
          </a:p>
          <a:p>
            <a:endParaRPr lang="en-US" altLang="en-US" sz="1200" dirty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 sz="3200">
                <a:solidFill>
                  <a:srgbClr val="171714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DF1306-8429-41AF-B93C-069B8A692B35}" type="slidenum">
              <a:rPr lang="en-US" altLang="en-US" sz="1000" smtClean="0">
                <a:solidFill>
                  <a:srgbClr val="D6D6D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000">
              <a:solidFill>
                <a:srgbClr val="D6D6D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-1" t="3935" r="432" b="57491"/>
          <a:stretch/>
        </p:blipFill>
        <p:spPr>
          <a:xfrm>
            <a:off x="609600" y="2300929"/>
            <a:ext cx="5867400" cy="127863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8995" r="63869" b="47266"/>
          <a:stretch/>
        </p:blipFill>
        <p:spPr>
          <a:xfrm>
            <a:off x="313276" y="4302590"/>
            <a:ext cx="2963324" cy="20178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/>
          <a:srcRect t="8380" r="1733" b="16168"/>
          <a:stretch/>
        </p:blipFill>
        <p:spPr>
          <a:xfrm>
            <a:off x="3429000" y="4106038"/>
            <a:ext cx="5329454" cy="2301774"/>
          </a:xfrm>
          <a:prstGeom prst="rect">
            <a:avLst/>
          </a:prstGeom>
        </p:spPr>
      </p:pic>
      <p:sp>
        <p:nvSpPr>
          <p:cNvPr id="21" name="Right Arrow 20"/>
          <p:cNvSpPr/>
          <p:nvPr/>
        </p:nvSpPr>
        <p:spPr>
          <a:xfrm rot="20853691">
            <a:off x="4741906" y="3026929"/>
            <a:ext cx="914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100789">
            <a:off x="1529968" y="5653380"/>
            <a:ext cx="914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0100789">
            <a:off x="1909997" y="5884871"/>
            <a:ext cx="914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 rot="10100789">
            <a:off x="4792318" y="5235322"/>
            <a:ext cx="914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10100789">
            <a:off x="5556633" y="3317625"/>
            <a:ext cx="914400" cy="152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5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Firm Faculty Coaching Topic PGY1 #1</a:t>
            </a:r>
          </a:p>
        </p:txBody>
      </p:sp>
      <p:sp>
        <p:nvSpPr>
          <p:cNvPr id="2017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74674" y="907311"/>
            <a:ext cx="3755067" cy="2153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200" b="1" u="sng" dirty="0"/>
              <a:t>Explaining clinical plan to patient (Direct observation) – Med Hub phone app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/>
              <a:t>After resident discusses plan with faculty in the resident work room, attending returns to the patient room to watch the resident explain the clinical plan to the patient.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en-US" sz="1200" dirty="0">
                <a:latin typeface="Arial"/>
                <a:cs typeface="Arial"/>
              </a:rPr>
              <a:t>Use the </a:t>
            </a:r>
            <a:r>
              <a:rPr lang="en-US" altLang="en-US" sz="1200" dirty="0" err="1">
                <a:latin typeface="Arial"/>
                <a:cs typeface="Arial"/>
              </a:rPr>
              <a:t>MedHub</a:t>
            </a:r>
            <a:r>
              <a:rPr lang="en-US" altLang="en-US" sz="1200" dirty="0">
                <a:latin typeface="Arial"/>
                <a:cs typeface="Arial"/>
              </a:rPr>
              <a:t> app on a phone or computer to complete the Direct Observation evaluation.</a:t>
            </a:r>
          </a:p>
          <a:p>
            <a:pPr marL="0" indent="0">
              <a:buNone/>
            </a:pPr>
            <a:endParaRPr lang="en-US" altLang="en-US" sz="1200" dirty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§"/>
              <a:defRPr sz="3200">
                <a:solidFill>
                  <a:srgbClr val="171714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Font typeface="Wingdings" pitchFamily="2" charset="2"/>
              <a:buChar char="§"/>
              <a:defRPr sz="2800">
                <a:solidFill>
                  <a:srgbClr val="171714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02DF1306-8429-41AF-B93C-069B8A692B35}" type="slidenum">
              <a:rPr lang="en-US" altLang="en-US" sz="1000" smtClean="0">
                <a:solidFill>
                  <a:srgbClr val="D6D6D0"/>
                </a:solidFill>
              </a:rPr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rgbClr val="D6D6D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790" y="907312"/>
            <a:ext cx="2310550" cy="7534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2" b="33740"/>
          <a:stretch/>
        </p:blipFill>
        <p:spPr>
          <a:xfrm>
            <a:off x="980930" y="2866330"/>
            <a:ext cx="1057192" cy="838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82972"/>
            <a:ext cx="1463159" cy="31666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81" y="4393019"/>
            <a:ext cx="2258440" cy="533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246" y="3299940"/>
            <a:ext cx="1447478" cy="31327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500" y="3294226"/>
            <a:ext cx="1445716" cy="312889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429" y="3309000"/>
            <a:ext cx="1439106" cy="311458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705422" y="3035420"/>
            <a:ext cx="301686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100" b="1" dirty="0"/>
              <a:t>5.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78565" y="3035420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7.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308231" y="3035420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6.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351216" y="3032616"/>
            <a:ext cx="301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8.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040CBA-C09C-5DC5-5AC9-B3769F34B735}"/>
              </a:ext>
            </a:extLst>
          </p:cNvPr>
          <p:cNvSpPr txBox="1"/>
          <p:nvPr/>
        </p:nvSpPr>
        <p:spPr>
          <a:xfrm>
            <a:off x="4310838" y="1642066"/>
            <a:ext cx="384898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1200" dirty="0">
                <a:ea typeface="+mn-lt"/>
                <a:cs typeface="+mn-lt"/>
              </a:rPr>
              <a:t>5. Chose INTERNAL MEDICNE.</a:t>
            </a:r>
            <a:endParaRPr lang="en-US" sz="1200" dirty="0">
              <a:cs typeface="Arial"/>
            </a:endParaRP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1200" dirty="0">
                <a:ea typeface="+mn-lt"/>
                <a:cs typeface="+mn-lt"/>
              </a:rPr>
              <a:t>6. Chose INPATIENT DIRECT OBSERVATION</a:t>
            </a:r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1200" dirty="0">
                <a:ea typeface="+mn-lt"/>
                <a:cs typeface="+mn-lt"/>
              </a:rPr>
              <a:t>7. Chose TARGET resident</a:t>
            </a:r>
            <a:endParaRPr lang="en-US" sz="1200" dirty="0"/>
          </a:p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1200" dirty="0">
                <a:ea typeface="+mn-lt"/>
                <a:cs typeface="+mn-lt"/>
              </a:rPr>
              <a:t>8. Complete evaluation and hit SUBMIT</a:t>
            </a:r>
          </a:p>
          <a:p>
            <a:pPr algn="l"/>
            <a:endParaRPr lang="en-US" sz="1200" dirty="0"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2F4CCB-CA70-6C01-BE7D-50FB35662CF6}"/>
              </a:ext>
            </a:extLst>
          </p:cNvPr>
          <p:cNvSpPr txBox="1"/>
          <p:nvPr/>
        </p:nvSpPr>
        <p:spPr>
          <a:xfrm>
            <a:off x="276446" y="3912782"/>
            <a:ext cx="246675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1200"/>
              </a:spcBef>
              <a:spcAft>
                <a:spcPct val="0"/>
              </a:spcAft>
            </a:pPr>
            <a:r>
              <a:rPr lang="en-US" sz="1200" dirty="0">
                <a:ea typeface="+mn-lt"/>
                <a:cs typeface="+mn-lt"/>
              </a:rPr>
              <a:t>3. At the BOTTOM of screen, chose EVALUATIONS.</a:t>
            </a:r>
            <a:endParaRPr lang="en-US" sz="1200"/>
          </a:p>
          <a:p>
            <a:pPr algn="l"/>
            <a:endParaRPr lang="en-US" sz="1200" dirty="0"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9054CA-1271-6A7A-6447-51906C3C406F}"/>
              </a:ext>
            </a:extLst>
          </p:cNvPr>
          <p:cNvSpPr txBox="1"/>
          <p:nvPr/>
        </p:nvSpPr>
        <p:spPr>
          <a:xfrm>
            <a:off x="4310838" y="961582"/>
            <a:ext cx="249865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4. At the TOP of Evaluations Screen, chose PENCIL (create evaluation) icon.</a:t>
            </a:r>
          </a:p>
        </p:txBody>
      </p:sp>
    </p:spTree>
    <p:extLst>
      <p:ext uri="{BB962C8B-B14F-4D97-AF65-F5344CB8AC3E}">
        <p14:creationId xmlns:p14="http://schemas.microsoft.com/office/powerpoint/2010/main" val="34097109"/>
      </p:ext>
    </p:extLst>
  </p:cSld>
  <p:clrMapOvr>
    <a:masterClrMapping/>
  </p:clrMapOvr>
</p:sld>
</file>

<file path=ppt/theme/theme1.xml><?xml version="1.0" encoding="utf-8"?>
<a:theme xmlns:a="http://schemas.openxmlformats.org/drawingml/2006/main" name="UChicago_Medicine_Powerpoint_template">
  <a:themeElements>
    <a:clrScheme name="UCM_colors">
      <a:dk1>
        <a:srgbClr val="400000"/>
      </a:dk1>
      <a:lt1>
        <a:srgbClr val="D6D6D0"/>
      </a:lt1>
      <a:dk2>
        <a:srgbClr val="FFFFFF"/>
      </a:dk2>
      <a:lt2>
        <a:srgbClr val="FFFFFF"/>
      </a:lt2>
      <a:accent1>
        <a:srgbClr val="767676"/>
      </a:accent1>
      <a:accent2>
        <a:srgbClr val="F8A429"/>
      </a:accent2>
      <a:accent3>
        <a:srgbClr val="155F83"/>
      </a:accent3>
      <a:accent4>
        <a:srgbClr val="CFE6F0"/>
      </a:accent4>
      <a:accent5>
        <a:srgbClr val="BA7B76"/>
      </a:accent5>
      <a:accent6>
        <a:srgbClr val="91AB5A"/>
      </a:accent6>
      <a:hlink>
        <a:srgbClr val="5B96AD"/>
      </a:hlink>
      <a:folHlink>
        <a:srgbClr val="725663"/>
      </a:folHlink>
    </a:clrScheme>
    <a:fontScheme name="UChicago Medicin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6885</TotalTime>
  <Words>240</Words>
  <Application>Microsoft Macintosh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Gill Sans</vt:lpstr>
      <vt:lpstr>Wingdings</vt:lpstr>
      <vt:lpstr>Wingdings 2</vt:lpstr>
      <vt:lpstr>UChicago_Medicine_Powerpoint_template</vt:lpstr>
      <vt:lpstr>Firm Faculty Coaching Topic PGY1 #1</vt:lpstr>
      <vt:lpstr>Firm Faculty Coaching Topic PGY1 #1</vt:lpstr>
    </vt:vector>
  </TitlesOfParts>
  <Company>University of Chicago Medicine &amp; Biological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Firm Faculty Coaching Topics</dc:title>
  <dc:creator>Oyler, Julie [BSD] - MED</dc:creator>
  <cp:lastModifiedBy>Gong He</cp:lastModifiedBy>
  <cp:revision>82</cp:revision>
  <cp:lastPrinted>2022-06-27T16:40:52Z</cp:lastPrinted>
  <dcterms:created xsi:type="dcterms:W3CDTF">2022-06-09T17:50:40Z</dcterms:created>
  <dcterms:modified xsi:type="dcterms:W3CDTF">2022-07-21T14:59:48Z</dcterms:modified>
</cp:coreProperties>
</file>