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435B46-A32A-4B28-AE4E-83D3CCD6A132}" v="31" dt="2022-07-22T16:07:08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5" autoAdjust="0"/>
  </p:normalViewPr>
  <p:slideViewPr>
    <p:cSldViewPr>
      <p:cViewPr varScale="1">
        <p:scale>
          <a:sx n="93" d="100"/>
          <a:sy n="93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He" userId="WoJMVn+H5QtXWrj6BRQFfsuiNKqrk8w85bERrzEFQfM=" providerId="None" clId="Web-{06435B46-A32A-4B28-AE4E-83D3CCD6A132}"/>
    <pc:docChg chg="modSld">
      <pc:chgData name="Lauren He" userId="WoJMVn+H5QtXWrj6BRQFfsuiNKqrk8w85bERrzEFQfM=" providerId="None" clId="Web-{06435B46-A32A-4B28-AE4E-83D3CCD6A132}" dt="2022-07-22T16:07:08.648" v="30" actId="14100"/>
      <pc:docMkLst>
        <pc:docMk/>
      </pc:docMkLst>
      <pc:sldChg chg="delSp modSp">
        <pc:chgData name="Lauren He" userId="WoJMVn+H5QtXWrj6BRQFfsuiNKqrk8w85bERrzEFQfM=" providerId="None" clId="Web-{06435B46-A32A-4B28-AE4E-83D3CCD6A132}" dt="2022-07-22T16:01:36.582" v="6" actId="1076"/>
        <pc:sldMkLst>
          <pc:docMk/>
          <pc:sldMk cId="354441032" sldId="260"/>
        </pc:sldMkLst>
        <pc:spChg chg="mod">
          <ac:chgData name="Lauren He" userId="WoJMVn+H5QtXWrj6BRQFfsuiNKqrk8w85bERrzEFQfM=" providerId="None" clId="Web-{06435B46-A32A-4B28-AE4E-83D3CCD6A132}" dt="2022-07-22T16:01:36.582" v="6" actId="1076"/>
          <ac:spMkLst>
            <pc:docMk/>
            <pc:sldMk cId="354441032" sldId="260"/>
            <ac:spMk id="11" creationId="{7E902B49-3DF9-7145-9E6B-A98E8B6D99F9}"/>
          </ac:spMkLst>
        </pc:spChg>
        <pc:spChg chg="del mod">
          <ac:chgData name="Lauren He" userId="WoJMVn+H5QtXWrj6BRQFfsuiNKqrk8w85bERrzEFQfM=" providerId="None" clId="Web-{06435B46-A32A-4B28-AE4E-83D3CCD6A132}" dt="2022-07-22T16:01:33.332" v="5"/>
          <ac:spMkLst>
            <pc:docMk/>
            <pc:sldMk cId="354441032" sldId="260"/>
            <ac:spMk id="13" creationId="{00000000-0000-0000-0000-000000000000}"/>
          </ac:spMkLst>
        </pc:spChg>
        <pc:spChg chg="mod">
          <ac:chgData name="Lauren He" userId="WoJMVn+H5QtXWrj6BRQFfsuiNKqrk8w85bERrzEFQfM=" providerId="None" clId="Web-{06435B46-A32A-4B28-AE4E-83D3CCD6A132}" dt="2022-07-22T16:00:27.675" v="0" actId="14100"/>
          <ac:spMkLst>
            <pc:docMk/>
            <pc:sldMk cId="354441032" sldId="260"/>
            <ac:spMk id="22" creationId="{00000000-0000-0000-0000-000000000000}"/>
          </ac:spMkLst>
        </pc:spChg>
        <pc:picChg chg="mod">
          <ac:chgData name="Lauren He" userId="WoJMVn+H5QtXWrj6BRQFfsuiNKqrk8w85bERrzEFQfM=" providerId="None" clId="Web-{06435B46-A32A-4B28-AE4E-83D3CCD6A132}" dt="2022-07-22T16:01:28.879" v="4" actId="14100"/>
          <ac:picMkLst>
            <pc:docMk/>
            <pc:sldMk cId="354441032" sldId="260"/>
            <ac:picMk id="10" creationId="{00000000-0000-0000-0000-000000000000}"/>
          </ac:picMkLst>
        </pc:picChg>
      </pc:sldChg>
      <pc:sldChg chg="modSp">
        <pc:chgData name="Lauren He" userId="WoJMVn+H5QtXWrj6BRQFfsuiNKqrk8w85bERrzEFQfM=" providerId="None" clId="Web-{06435B46-A32A-4B28-AE4E-83D3CCD6A132}" dt="2022-07-22T16:07:08.648" v="30" actId="14100"/>
        <pc:sldMkLst>
          <pc:docMk/>
          <pc:sldMk cId="4158803404" sldId="261"/>
        </pc:sldMkLst>
        <pc:spChg chg="mod">
          <ac:chgData name="Lauren He" userId="WoJMVn+H5QtXWrj6BRQFfsuiNKqrk8w85bERrzEFQfM=" providerId="None" clId="Web-{06435B46-A32A-4B28-AE4E-83D3CCD6A132}" dt="2022-07-22T16:05:05.162" v="11" actId="1076"/>
          <ac:spMkLst>
            <pc:docMk/>
            <pc:sldMk cId="4158803404" sldId="261"/>
            <ac:spMk id="2" creationId="{00000000-0000-0000-0000-000000000000}"/>
          </ac:spMkLst>
        </pc:spChg>
        <pc:spChg chg="mod">
          <ac:chgData name="Lauren He" userId="WoJMVn+H5QtXWrj6BRQFfsuiNKqrk8w85bERrzEFQfM=" providerId="None" clId="Web-{06435B46-A32A-4B28-AE4E-83D3CCD6A132}" dt="2022-07-22T16:05:27.975" v="14" actId="14100"/>
          <ac:spMkLst>
            <pc:docMk/>
            <pc:sldMk cId="4158803404" sldId="261"/>
            <ac:spMk id="14" creationId="{7E902B49-3DF9-7145-9E6B-A98E8B6D99F9}"/>
          </ac:spMkLst>
        </pc:spChg>
        <pc:spChg chg="mod">
          <ac:chgData name="Lauren He" userId="WoJMVn+H5QtXWrj6BRQFfsuiNKqrk8w85bERrzEFQfM=" providerId="None" clId="Web-{06435B46-A32A-4B28-AE4E-83D3CCD6A132}" dt="2022-07-22T16:07:08.648" v="30" actId="14100"/>
          <ac:spMkLst>
            <pc:docMk/>
            <pc:sldMk cId="4158803404" sldId="261"/>
            <ac:spMk id="22" creationId="{00000000-0000-0000-0000-000000000000}"/>
          </ac:spMkLst>
        </pc:spChg>
        <pc:picChg chg="mod">
          <ac:chgData name="Lauren He" userId="WoJMVn+H5QtXWrj6BRQFfsuiNKqrk8w85bERrzEFQfM=" providerId="None" clId="Web-{06435B46-A32A-4B28-AE4E-83D3CCD6A132}" dt="2022-07-22T16:06:53.070" v="28" actId="14100"/>
          <ac:picMkLst>
            <pc:docMk/>
            <pc:sldMk cId="4158803404" sldId="261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75" y="0"/>
            <a:ext cx="4557713" cy="6858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7" r="44241" b="20589"/>
          <a:stretch>
            <a:fillRect/>
          </a:stretch>
        </p:blipFill>
        <p:spPr bwMode="auto">
          <a:xfrm>
            <a:off x="-693738" y="0"/>
            <a:ext cx="523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1547813" y="1666875"/>
            <a:ext cx="760888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06388"/>
            <a:ext cx="27797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-15875" y="6569075"/>
            <a:ext cx="9172575" cy="288925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6D6D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278" y="4119592"/>
            <a:ext cx="4116122" cy="452408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0" i="0" cap="none" spc="0" baseline="0">
                <a:solidFill>
                  <a:schemeClr val="bg1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2057400" y="1143000"/>
            <a:ext cx="4116122" cy="2941364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algn="l">
              <a:lnSpc>
                <a:spcPct val="100000"/>
              </a:lnSpc>
              <a:defRPr sz="4000" b="0" i="0" spc="-100" baseline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93405" y="4572000"/>
            <a:ext cx="4114800" cy="609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52DED-E08D-4A51-9CBE-219875B30D55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7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B723AB-C343-4DB4-9A82-AC6CFE8EFB15}" type="datetimeFigureOut">
              <a:rPr lang="en-US" altLang="en-US">
                <a:solidFill>
                  <a:srgbClr val="4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7/22/2022</a:t>
            </a:fld>
            <a:endParaRPr lang="en-US" altLang="en-US">
              <a:solidFill>
                <a:srgbClr val="4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2BC95A8-BDA6-4DF2-B2FB-BC5CC0CE059D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4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3498850"/>
            <a:ext cx="222250" cy="1482725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" name="Straight Connector 6"/>
          <p:cNvCxnSpPr/>
          <p:nvPr userDrawn="1"/>
        </p:nvCxnSpPr>
        <p:spPr>
          <a:xfrm>
            <a:off x="0" y="1666875"/>
            <a:ext cx="914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06388"/>
            <a:ext cx="27797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7877175" y="1784350"/>
            <a:ext cx="804863" cy="4819650"/>
          </a:xfrm>
          <a:prstGeom prst="rect">
            <a:avLst/>
          </a:prstGeom>
          <a:solidFill>
            <a:srgbClr val="8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8347075" y="1752600"/>
            <a:ext cx="804863" cy="481965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0" y="6569075"/>
            <a:ext cx="9158288" cy="288925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6D6D0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114799" y="1753046"/>
            <a:ext cx="4231763" cy="481920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039631"/>
            <a:ext cx="4116122" cy="2941364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algn="l">
              <a:lnSpc>
                <a:spcPct val="100000"/>
              </a:lnSpc>
              <a:defRPr sz="4000" b="0" i="0" spc="-100" baseline="0">
                <a:solidFill>
                  <a:srgbClr val="80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85800" y="5105400"/>
            <a:ext cx="3581400" cy="452408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b="0" i="0" cap="none" spc="0" baseline="0">
                <a:solidFill>
                  <a:schemeClr val="bg1">
                    <a:lumMod val="1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6950" y="5557808"/>
            <a:ext cx="3580250" cy="6096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sz="20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2827-0336-4698-81EA-1D435D33A57C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6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3886200"/>
            <a:ext cx="9144000" cy="0"/>
          </a:xfrm>
          <a:prstGeom prst="line">
            <a:avLst/>
          </a:prstGeom>
          <a:ln w="3175">
            <a:solidFill>
              <a:srgbClr val="7676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747713" y="3352800"/>
            <a:ext cx="7645400" cy="10668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6D6D0"/>
              </a:solidFill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06388"/>
            <a:ext cx="27797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6569075"/>
            <a:ext cx="9158288" cy="288925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6D6D0"/>
              </a:solidFill>
            </a:endParaRPr>
          </a:p>
        </p:txBody>
      </p:sp>
      <p:sp>
        <p:nvSpPr>
          <p:cNvPr id="10" name="Title Placeholder 12"/>
          <p:cNvSpPr>
            <a:spLocks noGrp="1"/>
          </p:cNvSpPr>
          <p:nvPr>
            <p:ph type="title"/>
          </p:nvPr>
        </p:nvSpPr>
        <p:spPr>
          <a:xfrm>
            <a:off x="1146047" y="3532864"/>
            <a:ext cx="6854953" cy="70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333FD-E75C-46CE-B2C4-BFDC81897A8D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8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33856" y="1902500"/>
            <a:ext cx="7181469" cy="3299085"/>
          </a:xfrm>
        </p:spPr>
        <p:txBody>
          <a:bodyPr anchor="t">
            <a:normAutofit/>
          </a:bodyPr>
          <a:lstStyle>
            <a:lvl1pPr marL="285750" indent="-285750">
              <a:lnSpc>
                <a:spcPct val="100000"/>
              </a:lnSpc>
              <a:buClrTx/>
              <a:buFont typeface="Wingdings" panose="05000000000000000000" pitchFamily="2" charset="2"/>
              <a:buChar char="§"/>
              <a:defRPr sz="3200" baseline="0"/>
            </a:lvl1pPr>
            <a:lvl2pPr marL="50292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91C02-5673-4DED-8AEC-8860A89D01E1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9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867650" y="1417638"/>
            <a:ext cx="804863" cy="4819650"/>
          </a:xfrm>
          <a:prstGeom prst="rect">
            <a:avLst/>
          </a:prstGeom>
          <a:solidFill>
            <a:srgbClr val="8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8337550" y="1417638"/>
            <a:ext cx="804863" cy="481965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417638"/>
            <a:ext cx="8337014" cy="4819338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60DD-EEF6-40A6-AAE4-D700D6F88080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0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d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7300913" y="1784350"/>
            <a:ext cx="1036637" cy="3417888"/>
            <a:chOff x="7063151" y="1784404"/>
            <a:chExt cx="1273864" cy="4819338"/>
          </a:xfrm>
        </p:grpSpPr>
        <p:sp>
          <p:nvSpPr>
            <p:cNvPr id="6" name="Rectangle 5"/>
            <p:cNvSpPr/>
            <p:nvPr userDrawn="1"/>
          </p:nvSpPr>
          <p:spPr>
            <a:xfrm>
              <a:off x="7063151" y="1784404"/>
              <a:ext cx="803725" cy="4819338"/>
            </a:xfrm>
            <a:prstGeom prst="rect">
              <a:avLst/>
            </a:prstGeom>
            <a:solidFill>
              <a:srgbClr val="8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 userDrawn="1"/>
          </p:nvSpPr>
          <p:spPr>
            <a:xfrm>
              <a:off x="7533290" y="1784404"/>
              <a:ext cx="803725" cy="4819338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15569" y="1785079"/>
            <a:ext cx="3297161" cy="3416459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413250" y="1784404"/>
            <a:ext cx="2887663" cy="3417834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6A3D-7B48-4B35-A4EB-D2C5FD80BA2B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2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7038" y="1066800"/>
            <a:ext cx="8259762" cy="4546600"/>
          </a:xfrm>
          <a:prstGeom prst="rect">
            <a:avLst/>
          </a:prstGeom>
          <a:solidFill>
            <a:srgbClr val="8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hape 2708"/>
          <p:cNvSpPr/>
          <p:nvPr userDrawn="1"/>
        </p:nvSpPr>
        <p:spPr>
          <a:xfrm>
            <a:off x="8053388" y="4679950"/>
            <a:ext cx="385762" cy="3857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8836" y="13888"/>
                </a:moveTo>
                <a:lnTo>
                  <a:pt x="8836" y="7712"/>
                </a:lnTo>
                <a:lnTo>
                  <a:pt x="14241" y="10800"/>
                </a:lnTo>
                <a:cubicBezTo>
                  <a:pt x="14241" y="10800"/>
                  <a:pt x="8836" y="13888"/>
                  <a:pt x="8836" y="13888"/>
                </a:cubicBezTo>
                <a:close/>
                <a:moveTo>
                  <a:pt x="15520" y="10422"/>
                </a:moveTo>
                <a:lnTo>
                  <a:pt x="15525" y="10416"/>
                </a:lnTo>
                <a:lnTo>
                  <a:pt x="15438" y="10367"/>
                </a:lnTo>
                <a:cubicBezTo>
                  <a:pt x="15425" y="10361"/>
                  <a:pt x="15414" y="10351"/>
                  <a:pt x="15401" y="10346"/>
                </a:cubicBezTo>
                <a:lnTo>
                  <a:pt x="8652" y="6489"/>
                </a:lnTo>
                <a:lnTo>
                  <a:pt x="8647" y="6495"/>
                </a:lnTo>
                <a:cubicBezTo>
                  <a:pt x="8563" y="6428"/>
                  <a:pt x="8461" y="6382"/>
                  <a:pt x="8345" y="6382"/>
                </a:cubicBezTo>
                <a:cubicBezTo>
                  <a:pt x="8075" y="6382"/>
                  <a:pt x="7855" y="6601"/>
                  <a:pt x="7855" y="6873"/>
                </a:cubicBezTo>
                <a:lnTo>
                  <a:pt x="7855" y="14727"/>
                </a:lnTo>
                <a:cubicBezTo>
                  <a:pt x="7855" y="14999"/>
                  <a:pt x="8075" y="15218"/>
                  <a:pt x="8345" y="15218"/>
                </a:cubicBezTo>
                <a:cubicBezTo>
                  <a:pt x="8461" y="15218"/>
                  <a:pt x="8563" y="15172"/>
                  <a:pt x="8647" y="15105"/>
                </a:cubicBezTo>
                <a:lnTo>
                  <a:pt x="8652" y="15111"/>
                </a:lnTo>
                <a:lnTo>
                  <a:pt x="15401" y="11254"/>
                </a:lnTo>
                <a:cubicBezTo>
                  <a:pt x="15414" y="11249"/>
                  <a:pt x="15425" y="11240"/>
                  <a:pt x="15438" y="11233"/>
                </a:cubicBezTo>
                <a:lnTo>
                  <a:pt x="15525" y="11184"/>
                </a:lnTo>
                <a:lnTo>
                  <a:pt x="15520" y="11178"/>
                </a:lnTo>
                <a:cubicBezTo>
                  <a:pt x="15632" y="11088"/>
                  <a:pt x="15709" y="10955"/>
                  <a:pt x="15709" y="10800"/>
                </a:cubicBezTo>
                <a:cubicBezTo>
                  <a:pt x="15709" y="10645"/>
                  <a:pt x="15632" y="10512"/>
                  <a:pt x="15520" y="10422"/>
                </a:cubicBezTo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1"/>
          </p:nvPr>
        </p:nvSpPr>
        <p:spPr>
          <a:xfrm>
            <a:off x="627838" y="1252516"/>
            <a:ext cx="7123297" cy="38127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media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42C15-F9C5-4E31-B543-0B0C1EC222D6}" type="slidenum">
              <a:rPr lang="en-US" altLang="en-US">
                <a:solidFill>
                  <a:srgbClr val="D6D6D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9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2716213"/>
            <a:ext cx="93884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747713" y="1901825"/>
            <a:ext cx="7645400" cy="18161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6D6D0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306388"/>
            <a:ext cx="2779713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2"/>
          <p:cNvSpPr>
            <a:spLocks noGrp="1"/>
          </p:cNvSpPr>
          <p:nvPr>
            <p:ph type="title"/>
          </p:nvPr>
        </p:nvSpPr>
        <p:spPr>
          <a:xfrm>
            <a:off x="1146047" y="2362733"/>
            <a:ext cx="7169277" cy="70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38261" y="4179223"/>
            <a:ext cx="6977063" cy="2019300"/>
          </a:xfr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730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9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767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D6D6D0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0263" y="1768475"/>
            <a:ext cx="74850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5950" y="6556375"/>
            <a:ext cx="906463" cy="301625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94061D-C40E-467B-9C92-073B7DD7AEA8}" type="slidenum">
              <a:rPr lang="en-US" altLang="en-US">
                <a:solidFill>
                  <a:srgbClr val="D6D6D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D6D6D0"/>
              </a:solidFill>
            </a:endParaRPr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02313"/>
            <a:ext cx="16891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34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 spc="-60">
          <a:solidFill>
            <a:srgbClr val="800000"/>
          </a:solidFill>
          <a:latin typeface="Arial" charset="0"/>
          <a:ea typeface="Arial" charset="0"/>
          <a:cs typeface="Arial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Wingdings" pitchFamily="2" charset="2"/>
        <a:buChar char="§"/>
        <a:defRPr sz="3200" kern="1200">
          <a:solidFill>
            <a:srgbClr val="171714"/>
          </a:solidFill>
          <a:latin typeface="Arial" charset="0"/>
          <a:ea typeface="Arial" charset="0"/>
          <a:cs typeface="Arial" charset="0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Font typeface="Wingdings" pitchFamily="2" charset="2"/>
        <a:buChar char="§"/>
        <a:defRPr sz="2800" kern="1200">
          <a:solidFill>
            <a:srgbClr val="171714"/>
          </a:solidFill>
          <a:latin typeface="Arial" charset="0"/>
          <a:ea typeface="Arial" charset="0"/>
          <a:cs typeface="Arial" charset="0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Font typeface="Wingdings" pitchFamily="2" charset="2"/>
        <a:buChar char="§"/>
        <a:defRPr sz="2800" kern="1200">
          <a:solidFill>
            <a:srgbClr val="171714"/>
          </a:solidFill>
          <a:latin typeface="Arial" charset="0"/>
          <a:ea typeface="Arial" charset="0"/>
          <a:cs typeface="Arial" charset="0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Font typeface="Wingdings" pitchFamily="2" charset="2"/>
        <a:buChar char="§"/>
        <a:defRPr sz="2800" kern="1200">
          <a:solidFill>
            <a:srgbClr val="171714"/>
          </a:solidFill>
          <a:latin typeface="Arial" charset="0"/>
          <a:ea typeface="Arial" charset="0"/>
          <a:cs typeface="Arial" charset="0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Font typeface="Wingdings" pitchFamily="2" charset="2"/>
        <a:buChar char="§"/>
        <a:defRPr sz="2800" kern="1200">
          <a:solidFill>
            <a:srgbClr val="171714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8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Firm Faculty Coaching Topic PGY2 #8</a:t>
            </a: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 sz="3200">
                <a:solidFill>
                  <a:srgbClr val="171714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DF1306-8429-41AF-B93C-069B8A692B35}" type="slidenum">
              <a:rPr lang="en-US" altLang="en-US" sz="1000" smtClean="0">
                <a:solidFill>
                  <a:srgbClr val="D6D6D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000">
              <a:solidFill>
                <a:srgbClr val="D6D6D0"/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57468" y="750831"/>
            <a:ext cx="2914332" cy="336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 sz="3200" kern="1200" baseline="0">
                <a:solidFill>
                  <a:srgbClr val="171714"/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0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None/>
              <a:defRPr sz="2800" kern="1200">
                <a:solidFill>
                  <a:srgbClr val="171714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 kern="1200">
                <a:solidFill>
                  <a:srgbClr val="171714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 kern="1200">
                <a:solidFill>
                  <a:srgbClr val="171714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 kern="1200">
                <a:solidFill>
                  <a:srgbClr val="171714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200" b="1" u="sng" dirty="0"/>
              <a:t>Annual Wellness Visit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sz="1200" dirty="0"/>
              <a:t>AWV steps:</a:t>
            </a:r>
          </a:p>
          <a:p>
            <a:pPr marL="445770" lvl="1" indent="-228600">
              <a:buFont typeface="+mj-lt"/>
              <a:buAutoNum type="alphaLcPeriod"/>
            </a:pPr>
            <a:r>
              <a:rPr lang="en-US" altLang="en-US" sz="1200" dirty="0"/>
              <a:t>Verify &gt;365 days since last AWV</a:t>
            </a:r>
          </a:p>
          <a:p>
            <a:pPr marL="445770" lvl="1" indent="-228600">
              <a:buFont typeface="+mj-lt"/>
              <a:buAutoNum type="alphaLcPeriod"/>
            </a:pPr>
            <a:r>
              <a:rPr lang="en-US" altLang="en-US" sz="1200" dirty="0"/>
              <a:t>Update Medical History, Meds, Care Team</a:t>
            </a:r>
          </a:p>
          <a:p>
            <a:pPr marL="445770" lvl="1" indent="-228600">
              <a:buFont typeface="+mj-lt"/>
              <a:buAutoNum type="alphaLcPeriod"/>
            </a:pPr>
            <a:r>
              <a:rPr lang="en-US" altLang="en-US" sz="1200" dirty="0"/>
              <a:t>Address Best Practice Alerts </a:t>
            </a:r>
          </a:p>
          <a:p>
            <a:pPr marL="445770" lvl="1" indent="-228600">
              <a:buFont typeface="+mj-lt"/>
              <a:buAutoNum type="alphaLcPeriod"/>
            </a:pPr>
            <a:r>
              <a:rPr lang="en-US" altLang="en-US" sz="1200" dirty="0"/>
              <a:t>Perform Medicare Health Risk Assessment (MA can do this if requested). Find in Flowsheets.</a:t>
            </a:r>
          </a:p>
          <a:p>
            <a:pPr marL="445770" lvl="1" indent="-228600">
              <a:buFont typeface="+mj-lt"/>
              <a:buAutoNum type="alphaLcPeriod"/>
            </a:pPr>
            <a:r>
              <a:rPr lang="en-US" altLang="en-US" sz="1200" dirty="0"/>
              <a:t>Complete Medicare AWV Smart Set</a:t>
            </a:r>
          </a:p>
          <a:p>
            <a:pPr marL="445770" lvl="1" indent="-228600">
              <a:buFont typeface="+mj-lt"/>
              <a:buAutoNum type="alphaLcPeriod"/>
            </a:pPr>
            <a:r>
              <a:rPr lang="en-US" altLang="en-US" sz="1200" dirty="0"/>
              <a:t>Associate Chronic Medical Problems as Visit </a:t>
            </a:r>
            <a:r>
              <a:rPr lang="en-US" altLang="en-US" sz="1200" dirty="0" err="1"/>
              <a:t>Dx</a:t>
            </a:r>
            <a:endParaRPr lang="en-US" altLang="en-US" sz="1200" dirty="0"/>
          </a:p>
          <a:p>
            <a:pPr marL="445770" lvl="1" indent="-228600">
              <a:buFont typeface="+mj-lt"/>
              <a:buAutoNum type="alphaLcPeriod"/>
            </a:pPr>
            <a:r>
              <a:rPr lang="en-US" altLang="en-US" sz="1200" dirty="0"/>
              <a:t>Finalize note and document counseling.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902B49-3DF9-7145-9E6B-A98E8B6D99F9}"/>
              </a:ext>
            </a:extLst>
          </p:cNvPr>
          <p:cNvSpPr txBox="1"/>
          <p:nvPr/>
        </p:nvSpPr>
        <p:spPr>
          <a:xfrm>
            <a:off x="4953000" y="751899"/>
            <a:ext cx="3886200" cy="446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/>
              <a:t>Find “Health Risk Assessment” in Flowsheets (MA can complete except Advance Care Planning and Mini Cog)</a:t>
            </a:r>
          </a:p>
        </p:txBody>
      </p:sp>
      <p:sp>
        <p:nvSpPr>
          <p:cNvPr id="21" name="Right Arrow 20"/>
          <p:cNvSpPr/>
          <p:nvPr/>
        </p:nvSpPr>
        <p:spPr>
          <a:xfrm rot="9926972">
            <a:off x="7643775" y="1246225"/>
            <a:ext cx="481533" cy="250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Screen Shot 2018-12-10 at 4.45.5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/>
          <a:stretch/>
        </p:blipFill>
        <p:spPr>
          <a:xfrm>
            <a:off x="2971800" y="1189757"/>
            <a:ext cx="6056334" cy="3850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creen Shot 2018-12-10 at 4.44.36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7" t="13793" r="3925"/>
          <a:stretch/>
        </p:blipFill>
        <p:spPr>
          <a:xfrm>
            <a:off x="57468" y="3893182"/>
            <a:ext cx="4519228" cy="2814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902B49-3DF9-7145-9E6B-A98E8B6D99F9}"/>
              </a:ext>
            </a:extLst>
          </p:cNvPr>
          <p:cNvSpPr txBox="1"/>
          <p:nvPr/>
        </p:nvSpPr>
        <p:spPr>
          <a:xfrm>
            <a:off x="4687407" y="5390797"/>
            <a:ext cx="3886200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/>
              <a:t>Find Annual Wellness Visit </a:t>
            </a:r>
            <a:r>
              <a:rPr lang="en-US" sz="1100" dirty="0" err="1"/>
              <a:t>SmartSet</a:t>
            </a:r>
            <a:r>
              <a:rPr lang="en-US" sz="1100" dirty="0"/>
              <a:t>. Write note, use Wellness visit as Chief Complaint, Visit Diagnosis and Level of Service. Add Patient Instructions. </a:t>
            </a:r>
          </a:p>
        </p:txBody>
      </p:sp>
      <p:sp>
        <p:nvSpPr>
          <p:cNvPr id="12" name="Right Arrow 11"/>
          <p:cNvSpPr/>
          <p:nvPr/>
        </p:nvSpPr>
        <p:spPr>
          <a:xfrm rot="9926972">
            <a:off x="4121401" y="1254642"/>
            <a:ext cx="481533" cy="250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8" y="12426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Firm Faculty Coaching Topic PGY2 #8</a:t>
            </a: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§"/>
              <a:defRPr sz="3200">
                <a:solidFill>
                  <a:srgbClr val="171714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>
                <a:solidFill>
                  <a:srgbClr val="171714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DF1306-8429-41AF-B93C-069B8A692B35}" type="slidenum">
              <a:rPr lang="en-US" altLang="en-US" sz="1000" smtClean="0">
                <a:solidFill>
                  <a:srgbClr val="D6D6D0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>
              <a:solidFill>
                <a:srgbClr val="D6D6D0"/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 bwMode="auto">
          <a:xfrm>
            <a:off x="57468" y="609600"/>
            <a:ext cx="4365303" cy="270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5750" indent="-285750" algn="l" rtl="0" eaLnBrk="0" fontAlgn="base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§"/>
              <a:defRPr sz="3200" kern="1200" baseline="0">
                <a:solidFill>
                  <a:srgbClr val="171714"/>
                </a:solidFill>
                <a:latin typeface="Arial" charset="0"/>
                <a:ea typeface="Arial" charset="0"/>
                <a:cs typeface="Arial" charset="0"/>
              </a:defRPr>
            </a:lvl1pPr>
            <a:lvl2pPr marL="502920" indent="0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None/>
              <a:defRPr sz="2800" kern="1200">
                <a:solidFill>
                  <a:srgbClr val="171714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 kern="1200">
                <a:solidFill>
                  <a:srgbClr val="171714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 kern="1200">
                <a:solidFill>
                  <a:srgbClr val="171714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182563" algn="l" rtl="0" eaLnBrk="0" fontAlgn="base" hangingPunct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Font typeface="Wingdings" pitchFamily="2" charset="2"/>
              <a:buChar char="§"/>
              <a:defRPr sz="2800" kern="1200">
                <a:solidFill>
                  <a:srgbClr val="171714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1100" b="1" u="sng" dirty="0"/>
              <a:t>Advance Care Planning (ACP)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sz="1100" dirty="0"/>
              <a:t>Hover over Code Status in Patient Header. Review Advance Care (ACP) planning information. (a)</a:t>
            </a:r>
          </a:p>
          <a:p>
            <a:pPr marL="228600" indent="-228600">
              <a:buFont typeface="+mj-lt"/>
              <a:buAutoNum type="arabicPeriod"/>
            </a:pPr>
            <a:r>
              <a:rPr lang="en-US" altLang="en-US" sz="1100" dirty="0"/>
              <a:t>Click on Code Status to:</a:t>
            </a:r>
          </a:p>
          <a:p>
            <a:pPr marL="217170" lvl="1"/>
            <a:r>
              <a:rPr lang="en-US" altLang="en-US" sz="1100" dirty="0">
                <a:latin typeface="Arial"/>
                <a:cs typeface="Arial"/>
              </a:rPr>
              <a:t>- Enter Health Care Medical Decision Maker (b)</a:t>
            </a:r>
            <a:endParaRPr lang="en-US" altLang="en-US" sz="1100" dirty="0">
              <a:cs typeface="Arial"/>
            </a:endParaRPr>
          </a:p>
          <a:p>
            <a:pPr marL="217170" lvl="1"/>
            <a:r>
              <a:rPr lang="en-US" altLang="en-US" sz="1100" dirty="0">
                <a:latin typeface="Arial"/>
                <a:cs typeface="Arial"/>
              </a:rPr>
              <a:t>- Print POLST and Healthcare Power of Attorney (HCPOA) forms (c)</a:t>
            </a:r>
            <a:endParaRPr lang="en-US" altLang="en-US" sz="1100" dirty="0">
              <a:cs typeface="Arial"/>
            </a:endParaRPr>
          </a:p>
          <a:p>
            <a:pPr marL="217170" lvl="1"/>
            <a:r>
              <a:rPr lang="en-US" altLang="en-US" sz="1100" dirty="0">
                <a:latin typeface="Arial"/>
                <a:cs typeface="Arial"/>
              </a:rPr>
              <a:t>- Create Advance Care planning note for chart (d)</a:t>
            </a:r>
            <a:endParaRPr lang="en-US" altLang="en-US" sz="1100" dirty="0">
              <a:cs typeface="Arial"/>
            </a:endParaRPr>
          </a:p>
          <a:p>
            <a:pPr marL="217170" lvl="1"/>
            <a:r>
              <a:rPr lang="en-US" altLang="en-US" sz="1100" dirty="0">
                <a:latin typeface="Arial"/>
                <a:cs typeface="Arial"/>
              </a:rPr>
              <a:t>- Review ACP documents (e)</a:t>
            </a:r>
            <a:endParaRPr lang="en-US" altLang="en-US" sz="1100" dirty="0">
              <a:cs typeface="Arial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altLang="en-US" sz="1100" dirty="0">
                <a:latin typeface="Arial"/>
                <a:cs typeface="Arial"/>
              </a:rPr>
              <a:t>HCPOA form can be uploaded by handing to nurse, printing labels and placing in box in nursing room. MA ok to witness HCPOA documents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416" t="4814" r="49583" b="24814"/>
          <a:stretch/>
        </p:blipFill>
        <p:spPr>
          <a:xfrm>
            <a:off x="56912" y="3357253"/>
            <a:ext cx="4112186" cy="3196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667" t="11481" r="37917" b="21111"/>
          <a:stretch/>
        </p:blipFill>
        <p:spPr>
          <a:xfrm>
            <a:off x="4419601" y="760317"/>
            <a:ext cx="4038600" cy="303729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9926972">
            <a:off x="811545" y="4095067"/>
            <a:ext cx="481533" cy="250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667" t="15703" r="37917" b="20450"/>
          <a:stretch/>
        </p:blipFill>
        <p:spPr>
          <a:xfrm>
            <a:off x="4410673" y="3797611"/>
            <a:ext cx="4082299" cy="2907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902B49-3DF9-7145-9E6B-A98E8B6D99F9}"/>
              </a:ext>
            </a:extLst>
          </p:cNvPr>
          <p:cNvSpPr txBox="1"/>
          <p:nvPr/>
        </p:nvSpPr>
        <p:spPr>
          <a:xfrm>
            <a:off x="1905000" y="3331654"/>
            <a:ext cx="29718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/>
              <a:t>Hover over Code Status in Patient header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902B49-3DF9-7145-9E6B-A98E8B6D99F9}"/>
              </a:ext>
            </a:extLst>
          </p:cNvPr>
          <p:cNvSpPr txBox="1"/>
          <p:nvPr/>
        </p:nvSpPr>
        <p:spPr>
          <a:xfrm>
            <a:off x="6451822" y="767714"/>
            <a:ext cx="22473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/>
              <a:t>View/change Decision Maker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902B49-3DF9-7145-9E6B-A98E8B6D99F9}"/>
              </a:ext>
            </a:extLst>
          </p:cNvPr>
          <p:cNvSpPr txBox="1"/>
          <p:nvPr/>
        </p:nvSpPr>
        <p:spPr>
          <a:xfrm>
            <a:off x="6461307" y="1796033"/>
            <a:ext cx="17067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/>
              <a:t>View/print ACP forms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02B49-3DF9-7145-9E6B-A98E8B6D99F9}"/>
              </a:ext>
            </a:extLst>
          </p:cNvPr>
          <p:cNvSpPr txBox="1"/>
          <p:nvPr/>
        </p:nvSpPr>
        <p:spPr>
          <a:xfrm>
            <a:off x="6497640" y="3831069"/>
            <a:ext cx="2247397" cy="446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/>
              <a:t>Create ACP note to document ACP discussion with patient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902B49-3DF9-7145-9E6B-A98E8B6D99F9}"/>
              </a:ext>
            </a:extLst>
          </p:cNvPr>
          <p:cNvSpPr txBox="1"/>
          <p:nvPr/>
        </p:nvSpPr>
        <p:spPr>
          <a:xfrm>
            <a:off x="6497640" y="5946623"/>
            <a:ext cx="2247397" cy="446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/>
              <a:t>View completed patient ACP documents</a:t>
            </a:r>
          </a:p>
        </p:txBody>
      </p:sp>
      <p:sp>
        <p:nvSpPr>
          <p:cNvPr id="17" name="Right Arrow 16"/>
          <p:cNvSpPr/>
          <p:nvPr/>
        </p:nvSpPr>
        <p:spPr>
          <a:xfrm rot="9926972">
            <a:off x="5911743" y="674726"/>
            <a:ext cx="481533" cy="250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9926972">
            <a:off x="5992332" y="1855265"/>
            <a:ext cx="481533" cy="250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9926972">
            <a:off x="5956365" y="3955534"/>
            <a:ext cx="481533" cy="250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9926972">
            <a:off x="6024783" y="5947829"/>
            <a:ext cx="481533" cy="25075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03404"/>
      </p:ext>
    </p:extLst>
  </p:cSld>
  <p:clrMapOvr>
    <a:masterClrMapping/>
  </p:clrMapOvr>
</p:sld>
</file>

<file path=ppt/theme/theme1.xml><?xml version="1.0" encoding="utf-8"?>
<a:theme xmlns:a="http://schemas.openxmlformats.org/drawingml/2006/main" name="UChicago_Medicine_Powerpoint_template">
  <a:themeElements>
    <a:clrScheme name="UCM_colors">
      <a:dk1>
        <a:srgbClr val="400000"/>
      </a:dk1>
      <a:lt1>
        <a:srgbClr val="D6D6D0"/>
      </a:lt1>
      <a:dk2>
        <a:srgbClr val="FFFFFF"/>
      </a:dk2>
      <a:lt2>
        <a:srgbClr val="FFFFFF"/>
      </a:lt2>
      <a:accent1>
        <a:srgbClr val="767676"/>
      </a:accent1>
      <a:accent2>
        <a:srgbClr val="F8A429"/>
      </a:accent2>
      <a:accent3>
        <a:srgbClr val="155F83"/>
      </a:accent3>
      <a:accent4>
        <a:srgbClr val="CFE6F0"/>
      </a:accent4>
      <a:accent5>
        <a:srgbClr val="BA7B76"/>
      </a:accent5>
      <a:accent6>
        <a:srgbClr val="91AB5A"/>
      </a:accent6>
      <a:hlink>
        <a:srgbClr val="5B96AD"/>
      </a:hlink>
      <a:folHlink>
        <a:srgbClr val="725663"/>
      </a:folHlink>
    </a:clrScheme>
    <a:fontScheme name="UChicago Medicin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14795</TotalTime>
  <Words>265</Words>
  <Application>Microsoft Office PowerPoint</Application>
  <PresentationFormat>On-screen Show (4:3)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Gill Sans</vt:lpstr>
      <vt:lpstr>Wingdings</vt:lpstr>
      <vt:lpstr>Wingdings 2</vt:lpstr>
      <vt:lpstr>UChicago_Medicine_Powerpoint_template</vt:lpstr>
      <vt:lpstr>Firm Faculty Coaching Topic PGY2 #8</vt:lpstr>
      <vt:lpstr>Firm Faculty Coaching Topic PGY2 #8</vt:lpstr>
    </vt:vector>
  </TitlesOfParts>
  <Company>University of Chicago Medicine &amp; Biological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 Faculty Coaching Topics</dc:title>
  <dc:creator>Oyler, Julie [BSD] - MED</dc:creator>
  <cp:lastModifiedBy>He, Lauren [BSD] - MED</cp:lastModifiedBy>
  <cp:revision>90</cp:revision>
  <cp:lastPrinted>2022-07-13T15:19:04Z</cp:lastPrinted>
  <dcterms:created xsi:type="dcterms:W3CDTF">2022-06-09T17:50:40Z</dcterms:created>
  <dcterms:modified xsi:type="dcterms:W3CDTF">2022-07-22T16:09:05Z</dcterms:modified>
</cp:coreProperties>
</file>