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-15875" y="0"/>
            <a:ext cx="4557713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44241" b="20589"/>
          <a:stretch>
            <a:fillRect/>
          </a:stretch>
        </p:blipFill>
        <p:spPr bwMode="auto">
          <a:xfrm>
            <a:off x="-693738" y="0"/>
            <a:ext cx="523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/>
          </p:cNvPr>
          <p:cNvCxnSpPr/>
          <p:nvPr userDrawn="1"/>
        </p:nvCxnSpPr>
        <p:spPr>
          <a:xfrm>
            <a:off x="1547813" y="1666875"/>
            <a:ext cx="76088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 userDrawn="1"/>
        </p:nvSpPr>
        <p:spPr>
          <a:xfrm>
            <a:off x="-15875" y="6569075"/>
            <a:ext cx="9172575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278" y="4119592"/>
            <a:ext cx="4116122" cy="4524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i="0" cap="none" spc="0" baseline="0">
                <a:solidFill>
                  <a:schemeClr val="bg1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4116122" cy="2941364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algn="l">
              <a:lnSpc>
                <a:spcPct val="100000"/>
              </a:lnSpc>
              <a:defRPr sz="4000" b="0" i="0" spc="-100" baseline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93405" y="4572000"/>
            <a:ext cx="4114800" cy="60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2DED-E08D-4A51-9CBE-219875B30D55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723AB-C343-4DB4-9A82-AC6CFE8EFB15}" type="datetimeFigureOut">
              <a:rPr lang="en-US" altLang="en-US">
                <a:solidFill>
                  <a:srgbClr val="4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6/30/2022</a:t>
            </a:fld>
            <a:endParaRPr lang="en-US" altLang="en-US">
              <a:solidFill>
                <a:srgbClr val="4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BC95A8-BDA6-4DF2-B2FB-BC5CC0CE059D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/>
        </p:nvSpPr>
        <p:spPr>
          <a:xfrm>
            <a:off x="76200" y="3498850"/>
            <a:ext cx="222250" cy="14827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>
            <a:extLst/>
          </p:cNvPr>
          <p:cNvCxnSpPr/>
          <p:nvPr userDrawn="1"/>
        </p:nvCxnSpPr>
        <p:spPr>
          <a:xfrm>
            <a:off x="0" y="1666875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 userDrawn="1"/>
        </p:nvSpPr>
        <p:spPr>
          <a:xfrm>
            <a:off x="7877175" y="1784350"/>
            <a:ext cx="804863" cy="4819650"/>
          </a:xfrm>
          <a:prstGeom prst="rect">
            <a:avLst/>
          </a:prstGeom>
          <a:solidFill>
            <a:srgbClr val="8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/>
          </p:cNvPr>
          <p:cNvSpPr/>
          <p:nvPr userDrawn="1"/>
        </p:nvSpPr>
        <p:spPr>
          <a:xfrm>
            <a:off x="8347075" y="1752600"/>
            <a:ext cx="804863" cy="481965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/>
          </p:cNvPr>
          <p:cNvSpPr/>
          <p:nvPr userDrawn="1"/>
        </p:nvSpPr>
        <p:spPr>
          <a:xfrm>
            <a:off x="0" y="6569075"/>
            <a:ext cx="9158288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114799" y="1753046"/>
            <a:ext cx="4231763" cy="481920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39631"/>
            <a:ext cx="4116122" cy="2941364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algn="l">
              <a:lnSpc>
                <a:spcPct val="100000"/>
              </a:lnSpc>
              <a:defRPr sz="4000" b="0" i="0" spc="-100" baseline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3581400" cy="4524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i="0" cap="none" spc="0" baseline="0">
                <a:solidFill>
                  <a:schemeClr val="bg1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6950" y="5557808"/>
            <a:ext cx="3580250" cy="60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2827-0336-4698-81EA-1D435D33A57C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0" y="3886200"/>
            <a:ext cx="9144000" cy="0"/>
          </a:xfrm>
          <a:prstGeom prst="line">
            <a:avLst/>
          </a:prstGeom>
          <a:ln w="3175">
            <a:solidFill>
              <a:srgbClr val="76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/>
          </p:cNvPr>
          <p:cNvSpPr/>
          <p:nvPr userDrawn="1"/>
        </p:nvSpPr>
        <p:spPr>
          <a:xfrm>
            <a:off x="747713" y="3352800"/>
            <a:ext cx="7645400" cy="1066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 userDrawn="1"/>
        </p:nvSpPr>
        <p:spPr>
          <a:xfrm>
            <a:off x="0" y="6569075"/>
            <a:ext cx="9158288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1146047" y="3532864"/>
            <a:ext cx="6854953" cy="70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33FD-E75C-46CE-B2C4-BFDC81897A8D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33856" y="1902500"/>
            <a:ext cx="7181469" cy="3299085"/>
          </a:xfr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 sz="3200" baseline="0"/>
            </a:lvl1pPr>
            <a:lvl2pPr marL="50292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1C02-5673-4DED-8AEC-8860A89D01E1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 userDrawn="1"/>
        </p:nvSpPr>
        <p:spPr>
          <a:xfrm>
            <a:off x="7867650" y="1417638"/>
            <a:ext cx="804863" cy="4819650"/>
          </a:xfrm>
          <a:prstGeom prst="rect">
            <a:avLst/>
          </a:prstGeom>
          <a:solidFill>
            <a:srgbClr val="8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/>
          </p:cNvPr>
          <p:cNvSpPr/>
          <p:nvPr userDrawn="1"/>
        </p:nvSpPr>
        <p:spPr>
          <a:xfrm>
            <a:off x="8337550" y="1417638"/>
            <a:ext cx="804863" cy="481965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417638"/>
            <a:ext cx="8337014" cy="48193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60DD-EEF6-40A6-AAE4-D700D6F88080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7300913" y="1784350"/>
            <a:ext cx="1036637" cy="3417888"/>
            <a:chOff x="7063151" y="1784404"/>
            <a:chExt cx="1273864" cy="4819338"/>
          </a:xfrm>
        </p:grpSpPr>
        <p:sp>
          <p:nvSpPr>
            <p:cNvPr id="6" name="Rectangle 5">
              <a:extLst/>
            </p:cNvPr>
            <p:cNvSpPr/>
            <p:nvPr userDrawn="1"/>
          </p:nvSpPr>
          <p:spPr>
            <a:xfrm>
              <a:off x="7063151" y="1784404"/>
              <a:ext cx="803725" cy="4819338"/>
            </a:xfrm>
            <a:prstGeom prst="rect">
              <a:avLst/>
            </a:prstGeom>
            <a:solidFill>
              <a:srgbClr val="8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/>
            </p:cNvPr>
            <p:cNvSpPr/>
            <p:nvPr userDrawn="1"/>
          </p:nvSpPr>
          <p:spPr>
            <a:xfrm>
              <a:off x="7533290" y="1784404"/>
              <a:ext cx="803725" cy="481933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5569" y="1785079"/>
            <a:ext cx="3297161" cy="341645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13250" y="1784404"/>
            <a:ext cx="2887663" cy="341783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6A3D-7B48-4B35-A4EB-D2C5FD80BA2B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427038" y="1066800"/>
            <a:ext cx="8259762" cy="4546600"/>
          </a:xfrm>
          <a:prstGeom prst="rect">
            <a:avLst/>
          </a:prstGeom>
          <a:solidFill>
            <a:srgbClr val="8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hape 2708">
            <a:extLst/>
          </p:cNvPr>
          <p:cNvSpPr/>
          <p:nvPr userDrawn="1"/>
        </p:nvSpPr>
        <p:spPr>
          <a:xfrm>
            <a:off x="8053388" y="4679950"/>
            <a:ext cx="385762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1"/>
          </p:nvPr>
        </p:nvSpPr>
        <p:spPr>
          <a:xfrm>
            <a:off x="627838" y="1252516"/>
            <a:ext cx="7123297" cy="38127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2C15-F9C5-4E31-B543-0B0C1EC222D6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0" y="2716213"/>
            <a:ext cx="93884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/>
          </p:cNvPr>
          <p:cNvSpPr/>
          <p:nvPr userDrawn="1"/>
        </p:nvSpPr>
        <p:spPr>
          <a:xfrm>
            <a:off x="747713" y="1901825"/>
            <a:ext cx="7645400" cy="18161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1146047" y="2362733"/>
            <a:ext cx="7169277" cy="70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38261" y="4179223"/>
            <a:ext cx="6977063" cy="201930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730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0263" y="1768475"/>
            <a:ext cx="74850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35950" y="6556375"/>
            <a:ext cx="906463" cy="301625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4061D-C40E-467B-9C92-073B7DD7AEA8}" type="slidenum">
              <a:rPr lang="en-US" altLang="en-US">
                <a:solidFill>
                  <a:srgbClr val="D6D6D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02313"/>
            <a:ext cx="168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800000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sz="32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Firm Faculty Coaching </a:t>
            </a:r>
            <a:r>
              <a:rPr lang="en-US" smtClean="0"/>
              <a:t>Topic PGY3 #3</a:t>
            </a:r>
            <a:endParaRPr lang="en-US" dirty="0"/>
          </a:p>
        </p:txBody>
      </p:sp>
      <p:sp>
        <p:nvSpPr>
          <p:cNvPr id="2017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1615" y="828187"/>
            <a:ext cx="5215959" cy="536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200" b="1" u="sng" dirty="0" smtClean="0"/>
              <a:t>Basic Billing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Go to open encounter, go to Wrap Up, go to Level of Service (LOS) tab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Hover over New(1-5) and Return(1-5) to show how </a:t>
            </a:r>
            <a:r>
              <a:rPr lang="en-US" altLang="en-US" sz="1200" u="sng" dirty="0" smtClean="0"/>
              <a:t>Time</a:t>
            </a:r>
            <a:r>
              <a:rPr lang="en-US" altLang="en-US" sz="1200" dirty="0" smtClean="0"/>
              <a:t> OR </a:t>
            </a:r>
            <a:r>
              <a:rPr lang="en-US" altLang="en-US" sz="1200" u="sng" dirty="0" smtClean="0"/>
              <a:t>Medical Decision Making </a:t>
            </a:r>
            <a:r>
              <a:rPr lang="en-US" altLang="en-US" sz="1200" dirty="0" smtClean="0"/>
              <a:t>plays a role in Level of </a:t>
            </a:r>
            <a:r>
              <a:rPr lang="en-US" altLang="en-US" sz="1200" dirty="0" smtClean="0"/>
              <a:t>Service (a)</a:t>
            </a:r>
            <a:endParaRPr lang="en-US" alt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Click on the Wand to show the Level of Service </a:t>
            </a:r>
            <a:r>
              <a:rPr lang="en-US" altLang="en-US" sz="1200" dirty="0" smtClean="0"/>
              <a:t>Calculator (b)</a:t>
            </a:r>
            <a:endParaRPr lang="en-US" alt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Click on Medical Decision Making to </a:t>
            </a:r>
            <a:r>
              <a:rPr lang="en-US" altLang="en-US" sz="1200" dirty="0" smtClean="0"/>
              <a:t>review Level 3-5 (c) </a:t>
            </a:r>
            <a:endParaRPr lang="en-US" alt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Click on New vs </a:t>
            </a:r>
            <a:r>
              <a:rPr lang="en-US" altLang="en-US" sz="1200" dirty="0"/>
              <a:t>Established to show what is needed for Level </a:t>
            </a:r>
            <a:r>
              <a:rPr lang="en-US" altLang="en-US" sz="1200" dirty="0" smtClean="0"/>
              <a:t>3-5 (d)</a:t>
            </a:r>
          </a:p>
          <a:p>
            <a:pPr marL="445770" lvl="1" indent="-228600">
              <a:buFont typeface="+mj-lt"/>
              <a:buAutoNum type="arabicPeriod"/>
            </a:pPr>
            <a:r>
              <a:rPr lang="en-US" altLang="en-US" sz="800" dirty="0" smtClean="0"/>
              <a:t>New = new to PCG, not new to provider, not visit in last 3 years</a:t>
            </a:r>
            <a:endParaRPr lang="en-US" altLang="en-US" sz="8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Click on Time to show how EPIC calculates how long a provider has chart </a:t>
            </a:r>
            <a:r>
              <a:rPr lang="en-US" altLang="en-US" sz="1200" dirty="0" smtClean="0"/>
              <a:t>open (e</a:t>
            </a:r>
            <a:endParaRPr lang="en-US" alt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Explain to resident how faculty bill for resident patient visits ( typically Level 3 or 4</a:t>
            </a:r>
            <a:r>
              <a:rPr lang="en-US" altLang="en-US" sz="1200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 smtClean="0"/>
              <a:t>Briefly review attestations .</a:t>
            </a:r>
            <a:r>
              <a:rPr lang="en-US" altLang="en-US" sz="1200" dirty="0" err="1" smtClean="0"/>
              <a:t>attestprimarycare</a:t>
            </a:r>
            <a:r>
              <a:rPr lang="en-US" altLang="en-US" sz="1200" dirty="0" smtClean="0"/>
              <a:t> and .</a:t>
            </a:r>
            <a:r>
              <a:rPr lang="en-US" altLang="en-US" sz="1200" dirty="0" err="1" smtClean="0"/>
              <a:t>attestpresentamb</a:t>
            </a:r>
            <a:endParaRPr lang="en-US" altLang="en-US" sz="1200" dirty="0" smtClean="0"/>
          </a:p>
          <a:p>
            <a:endParaRPr lang="en-US" altLang="en-US" sz="1200" dirty="0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 sz="3200">
                <a:solidFill>
                  <a:srgbClr val="17171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DF1306-8429-41AF-B93C-069B8A692B35}" type="slidenum">
              <a:rPr lang="en-US" altLang="en-US" sz="1000" smtClean="0">
                <a:solidFill>
                  <a:srgbClr val="D6D6D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 smtClean="0">
              <a:solidFill>
                <a:srgbClr val="D6D6D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1250" t="60000" r="32915" b="17037"/>
          <a:stretch/>
        </p:blipFill>
        <p:spPr>
          <a:xfrm>
            <a:off x="5417574" y="925017"/>
            <a:ext cx="3043185" cy="10969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1667" t="14444" r="40833" b="14445"/>
          <a:stretch/>
        </p:blipFill>
        <p:spPr>
          <a:xfrm>
            <a:off x="5181600" y="2833733"/>
            <a:ext cx="3854644" cy="3246016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10100789">
            <a:off x="8408776" y="1699901"/>
            <a:ext cx="306287" cy="1285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100789">
            <a:off x="6542422" y="1014863"/>
            <a:ext cx="9144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12083" t="15186" r="40417" b="51481"/>
          <a:stretch/>
        </p:blipFill>
        <p:spPr>
          <a:xfrm>
            <a:off x="147487" y="4634113"/>
            <a:ext cx="4674131" cy="1845052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 rot="10100789">
            <a:off x="5979815" y="2924513"/>
            <a:ext cx="9144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100789">
            <a:off x="7518155" y="2907149"/>
            <a:ext cx="306287" cy="1285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100789">
            <a:off x="1439733" y="4753974"/>
            <a:ext cx="9144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1CCF7-DB9F-8040-AD88-89E15B2AB7A0}"/>
              </a:ext>
            </a:extLst>
          </p:cNvPr>
          <p:cNvSpPr txBox="1"/>
          <p:nvPr/>
        </p:nvSpPr>
        <p:spPr>
          <a:xfrm>
            <a:off x="7574982" y="768610"/>
            <a:ext cx="112622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Review LOS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1CCF7-DB9F-8040-AD88-89E15B2AB7A0}"/>
              </a:ext>
            </a:extLst>
          </p:cNvPr>
          <p:cNvSpPr txBox="1"/>
          <p:nvPr/>
        </p:nvSpPr>
        <p:spPr>
          <a:xfrm>
            <a:off x="7671298" y="1216535"/>
            <a:ext cx="147935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b. Review LOS Calculator (wand)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1CCF7-DB9F-8040-AD88-89E15B2AB7A0}"/>
              </a:ext>
            </a:extLst>
          </p:cNvPr>
          <p:cNvSpPr txBox="1"/>
          <p:nvPr/>
        </p:nvSpPr>
        <p:spPr>
          <a:xfrm>
            <a:off x="5492721" y="2325071"/>
            <a:ext cx="172659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Review Medical Decision Making Tool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1CCF7-DB9F-8040-AD88-89E15B2AB7A0}"/>
              </a:ext>
            </a:extLst>
          </p:cNvPr>
          <p:cNvSpPr txBox="1"/>
          <p:nvPr/>
        </p:nvSpPr>
        <p:spPr>
          <a:xfrm>
            <a:off x="7318141" y="2329027"/>
            <a:ext cx="172659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d. Toggle between New and Established patient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1CCF7-DB9F-8040-AD88-89E15B2AB7A0}"/>
              </a:ext>
            </a:extLst>
          </p:cNvPr>
          <p:cNvSpPr txBox="1"/>
          <p:nvPr/>
        </p:nvSpPr>
        <p:spPr>
          <a:xfrm>
            <a:off x="2557991" y="4532388"/>
            <a:ext cx="222822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view Time Based Billing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hicago_Medicine_Powerpoint_template">
  <a:themeElements>
    <a:clrScheme name="UCM_colors">
      <a:dk1>
        <a:srgbClr val="400000"/>
      </a:dk1>
      <a:lt1>
        <a:srgbClr val="D6D6D0"/>
      </a:lt1>
      <a:dk2>
        <a:srgbClr val="FFFFFF"/>
      </a:dk2>
      <a:lt2>
        <a:srgbClr val="FFFFFF"/>
      </a:lt2>
      <a:accent1>
        <a:srgbClr val="767676"/>
      </a:accent1>
      <a:accent2>
        <a:srgbClr val="F8A429"/>
      </a:accent2>
      <a:accent3>
        <a:srgbClr val="155F83"/>
      </a:accent3>
      <a:accent4>
        <a:srgbClr val="CFE6F0"/>
      </a:accent4>
      <a:accent5>
        <a:srgbClr val="BA7B76"/>
      </a:accent5>
      <a:accent6>
        <a:srgbClr val="91AB5A"/>
      </a:accent6>
      <a:hlink>
        <a:srgbClr val="5B96AD"/>
      </a:hlink>
      <a:folHlink>
        <a:srgbClr val="725663"/>
      </a:folHlink>
    </a:clrScheme>
    <a:fontScheme name="UChicago Medicin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188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Gill Sans</vt:lpstr>
      <vt:lpstr>Wingdings</vt:lpstr>
      <vt:lpstr>Wingdings 2</vt:lpstr>
      <vt:lpstr>UChicago_Medicine_Powerpoint_template</vt:lpstr>
      <vt:lpstr>Firm Faculty Coaching Topic PGY3 #3</vt:lpstr>
    </vt:vector>
  </TitlesOfParts>
  <Company>University of Chicago Medicine &amp; Biological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 Faculty Coaching Topics</dc:title>
  <dc:creator>Oyler, Julie [BSD] - MED</dc:creator>
  <cp:lastModifiedBy>Oyler, Julie [BSD] - MED</cp:lastModifiedBy>
  <cp:revision>20</cp:revision>
  <cp:lastPrinted>2022-06-28T15:53:42Z</cp:lastPrinted>
  <dcterms:created xsi:type="dcterms:W3CDTF">2022-06-09T17:50:40Z</dcterms:created>
  <dcterms:modified xsi:type="dcterms:W3CDTF">2022-07-01T13:22:07Z</dcterms:modified>
</cp:coreProperties>
</file>